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2" r:id="rId1"/>
  </p:sldMasterIdLst>
  <p:notesMasterIdLst>
    <p:notesMasterId r:id="rId33"/>
  </p:notesMasterIdLst>
  <p:handoutMasterIdLst>
    <p:handoutMasterId r:id="rId34"/>
  </p:handoutMasterIdLst>
  <p:sldIdLst>
    <p:sldId id="394" r:id="rId2"/>
    <p:sldId id="352" r:id="rId3"/>
    <p:sldId id="389" r:id="rId4"/>
    <p:sldId id="427" r:id="rId5"/>
    <p:sldId id="428" r:id="rId6"/>
    <p:sldId id="429" r:id="rId7"/>
    <p:sldId id="430" r:id="rId8"/>
    <p:sldId id="459" r:id="rId9"/>
    <p:sldId id="431" r:id="rId10"/>
    <p:sldId id="432" r:id="rId11"/>
    <p:sldId id="433" r:id="rId12"/>
    <p:sldId id="434" r:id="rId13"/>
    <p:sldId id="435" r:id="rId14"/>
    <p:sldId id="436" r:id="rId15"/>
    <p:sldId id="437" r:id="rId16"/>
    <p:sldId id="438" r:id="rId17"/>
    <p:sldId id="439" r:id="rId18"/>
    <p:sldId id="444" r:id="rId19"/>
    <p:sldId id="445" r:id="rId20"/>
    <p:sldId id="446" r:id="rId21"/>
    <p:sldId id="447" r:id="rId22"/>
    <p:sldId id="448" r:id="rId23"/>
    <p:sldId id="450" r:id="rId24"/>
    <p:sldId id="460" r:id="rId25"/>
    <p:sldId id="451" r:id="rId26"/>
    <p:sldId id="452" r:id="rId27"/>
    <p:sldId id="453" r:id="rId28"/>
    <p:sldId id="454" r:id="rId29"/>
    <p:sldId id="455" r:id="rId30"/>
    <p:sldId id="456" r:id="rId31"/>
    <p:sldId id="458" r:id="rId32"/>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08" userDrawn="1">
          <p15:clr>
            <a:srgbClr val="A4A3A4"/>
          </p15:clr>
        </p15:guide>
        <p15:guide id="2" pos="288"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D4EAE4"/>
    <a:srgbClr val="0015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64" autoAdjust="0"/>
    <p:restoredTop sz="82181" autoAdjust="0"/>
  </p:normalViewPr>
  <p:slideViewPr>
    <p:cSldViewPr>
      <p:cViewPr varScale="1">
        <p:scale>
          <a:sx n="81" d="100"/>
          <a:sy n="81" d="100"/>
        </p:scale>
        <p:origin x="1248" y="84"/>
      </p:cViewPr>
      <p:guideLst>
        <p:guide orient="horz" pos="1008"/>
        <p:guide pos="288"/>
      </p:guideLst>
    </p:cSldViewPr>
  </p:slideViewPr>
  <p:outlineViewPr>
    <p:cViewPr>
      <p:scale>
        <a:sx n="33" d="100"/>
        <a:sy n="33" d="100"/>
      </p:scale>
      <p:origin x="0" y="4725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373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D8D874E-E9D5-433B-A149-BDF6BFDD40A8}" type="datetimeFigureOut">
              <a:rPr lang="en-US" smtClean="0"/>
              <a:t>3/30/2018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0DCAA22-461C-45B4-A301-BFCA580174EF}" type="slidenum">
              <a:rPr lang="en-US" smtClean="0"/>
              <a:t>‹#›</a:t>
            </a:fld>
            <a:endParaRPr lang="en-US" dirty="0"/>
          </a:p>
        </p:txBody>
      </p:sp>
    </p:spTree>
    <p:extLst>
      <p:ext uri="{BB962C8B-B14F-4D97-AF65-F5344CB8AC3E}">
        <p14:creationId xmlns:p14="http://schemas.microsoft.com/office/powerpoint/2010/main" val="490192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051F04-9E25-42C3-8BC5-EC2E8469D95E}" type="datetimeFigureOut">
              <a:rPr lang="en-US" smtClean="0"/>
              <a:t>3/30/2018</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3D6722-9B4D-4E29-B226-C325925A8118}" type="slidenum">
              <a:rPr lang="en-US" smtClean="0"/>
              <a:t>‹#›</a:t>
            </a:fld>
            <a:endParaRPr lang="en-US" dirty="0"/>
          </a:p>
        </p:txBody>
      </p:sp>
    </p:spTree>
    <p:extLst>
      <p:ext uri="{BB962C8B-B14F-4D97-AF65-F5344CB8AC3E}">
        <p14:creationId xmlns:p14="http://schemas.microsoft.com/office/powerpoint/2010/main" val="35295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200" b="0" i="0" u="none" strike="noStrike" kern="1200" cap="none" dirty="0">
                <a:solidFill>
                  <a:schemeClr val="dk1"/>
                </a:solidFill>
                <a:latin typeface="+mn-lt"/>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mn-lt"/>
                <a:ea typeface="Arial"/>
                <a:cs typeface="Arial"/>
                <a:sym typeface="Arial"/>
              </a:rPr>
              <a:t>1) </a:t>
            </a:r>
            <a:r>
              <a:rPr lang="en-US" sz="1200" b="0" i="0" u="none" strike="noStrike" kern="1200" cap="none" dirty="0" err="1">
                <a:solidFill>
                  <a:schemeClr val="dk1"/>
                </a:solidFill>
                <a:latin typeface="+mn-lt"/>
                <a:ea typeface="Arial"/>
                <a:cs typeface="Arial"/>
                <a:sym typeface="Arial"/>
              </a:rPr>
              <a:t>MathType</a:t>
            </a:r>
            <a:r>
              <a:rPr lang="en-US" sz="1200" b="0" i="0" u="none" strike="noStrike" kern="1200" cap="none" dirty="0">
                <a:solidFill>
                  <a:schemeClr val="dk1"/>
                </a:solidFill>
                <a:latin typeface="+mn-lt"/>
                <a:ea typeface="Arial"/>
                <a:cs typeface="Arial"/>
                <a:sym typeface="Arial"/>
              </a:rPr>
              <a:t> Plugin</a:t>
            </a:r>
          </a:p>
          <a:p>
            <a:r>
              <a:rPr lang="en-US" sz="1200" b="0" i="0" u="none" strike="noStrike" kern="1200" cap="none" dirty="0">
                <a:solidFill>
                  <a:schemeClr val="dk1"/>
                </a:solidFill>
                <a:latin typeface="+mn-lt"/>
                <a:ea typeface="Arial"/>
                <a:cs typeface="Arial"/>
                <a:sym typeface="Arial"/>
              </a:rPr>
              <a:t>2) Math Player (free versions available)</a:t>
            </a:r>
          </a:p>
          <a:p>
            <a:r>
              <a:rPr lang="en-US" sz="1200" b="0" i="0" u="none" strike="noStrike" kern="1200" cap="none" dirty="0">
                <a:solidFill>
                  <a:schemeClr val="dk1"/>
                </a:solidFill>
                <a:latin typeface="+mn-lt"/>
                <a:ea typeface="Arial"/>
                <a:cs typeface="Arial"/>
                <a:sym typeface="Arial"/>
              </a:rPr>
              <a:t>3) NVDA Reader (free versions available)</a:t>
            </a:r>
            <a:endParaRPr lang="en-US" dirty="0"/>
          </a:p>
        </p:txBody>
      </p:sp>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4068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operating system is like an orchestra's conductor. It coordinates and directs the flow of data and information through the computer system.</a:t>
            </a:r>
            <a:r>
              <a:rPr lang="en-US" sz="1200" kern="1200" baseline="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277E2621-405C-4F83-9120-2E9601611C17}" type="slidenum">
              <a:rPr lang="en-US" smtClean="0"/>
              <a:pPr/>
              <a:t>10</a:t>
            </a:fld>
            <a:endParaRPr lang="en-US" dirty="0"/>
          </a:p>
        </p:txBody>
      </p:sp>
    </p:spTree>
    <p:extLst>
      <p:ext uri="{BB962C8B-B14F-4D97-AF65-F5344CB8AC3E}">
        <p14:creationId xmlns:p14="http://schemas.microsoft.com/office/powerpoint/2010/main" val="9184392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p:spPr>
        <p:txBody>
          <a:bodyPr/>
          <a:lstStyle/>
          <a:p>
            <a:fld id="{5D732677-7D95-4702-BF86-47DC750301F3}" type="slidenum">
              <a:rPr lang="en-US" smtClean="0"/>
              <a:pPr/>
              <a:t>11</a:t>
            </a:fld>
            <a:endParaRPr lang="en-US" dirty="0"/>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ln/>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OS provides a user interface that lets you interact with the computer.</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 a command-driven interface, you enter commands to communicate with the computer system.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menu-driven interface is one in which you choose commands from menus displayed on the screen. This eliminated the need for users to know every command.</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Current operating systems use a graphical user interface (GUI). GUIs display graphics and use the point-and-click technology of the mouse and cursor.</a:t>
            </a:r>
          </a:p>
        </p:txBody>
      </p:sp>
    </p:spTree>
    <p:extLst>
      <p:ext uri="{BB962C8B-B14F-4D97-AF65-F5344CB8AC3E}">
        <p14:creationId xmlns:p14="http://schemas.microsoft.com/office/powerpoint/2010/main" val="26022346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a:noFill/>
        </p:spPr>
        <p:txBody>
          <a:bodyPr/>
          <a:lstStyle/>
          <a:p>
            <a:fld id="{654072D2-C042-474B-883F-32164FCD4BB7}" type="slidenum">
              <a:rPr lang="en-US" smtClean="0"/>
              <a:pPr/>
              <a:t>12</a:t>
            </a:fld>
            <a:endParaRPr lang="en-US" dirty="0"/>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Every keystroke, every mouse click (or touch on the screen), and each signal to the printer and from the Blu-ray drive creates an action, or event, in the respective device to which the OS responds.</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Every device has its own type of interrupt, which is associated with an interrupt handler, a special numerical code that prioritizes the requests.</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These requests are placed in the interrupt table in the computer’s primary memory (RAM). The OS processes the task assigned a higher priority before processing a task assigned a lower priority. This is called preemptive multitasking.</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spooler is a program that helps coordinate all print jobs currently being sent to the printer.</a:t>
            </a:r>
          </a:p>
        </p:txBody>
      </p:sp>
    </p:spTree>
    <p:extLst>
      <p:ext uri="{BB962C8B-B14F-4D97-AF65-F5344CB8AC3E}">
        <p14:creationId xmlns:p14="http://schemas.microsoft.com/office/powerpoint/2010/main" val="42420999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p:cNvSpPr>
            <a:spLocks noGrp="1" noChangeArrowheads="1"/>
          </p:cNvSpPr>
          <p:nvPr>
            <p:ph type="sldNum" sz="quarter" idx="5"/>
          </p:nvPr>
        </p:nvSpPr>
        <p:spPr>
          <a:noFill/>
        </p:spPr>
        <p:txBody>
          <a:bodyPr/>
          <a:lstStyle/>
          <a:p>
            <a:fld id="{EFFD786F-B274-4476-A1E8-9240F6E22CFB}" type="slidenum">
              <a:rPr lang="en-US" smtClean="0"/>
              <a:pPr/>
              <a:t>13</a:t>
            </a:fld>
            <a:endParaRPr lang="en-US" dirty="0"/>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a:ln/>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RAM has limited capacity.</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When there isn’t enough room in RAM, it borrows room from the hard drive.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Borrowing hard drive space is called virtual memory.</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When more RAM is needed, the OS swaps out from RAM the data or instructions that haven't been used recently and moves them to a temporary storage area on the hard drive.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Increasing the amount of RAM helps the computer to avoid having to send data and instructions to virtual memory.</a:t>
            </a:r>
          </a:p>
          <a:p>
            <a:pPr marL="171450" lvl="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process of swapping is known as paging.</a:t>
            </a:r>
          </a:p>
          <a:p>
            <a:pPr marL="171450" lvl="0" indent="-171450">
              <a:buFont typeface="Arial" panose="020B0604020202020204" pitchFamily="34" charset="0"/>
              <a:buChar char="•"/>
            </a:pPr>
            <a:r>
              <a:rPr lang="en-US" sz="1200" b="0" i="0" u="none" strike="noStrike" kern="1200" baseline="0" dirty="0">
                <a:solidFill>
                  <a:schemeClr val="tx1"/>
                </a:solidFill>
                <a:effectLst/>
                <a:latin typeface="+mn-lt"/>
                <a:ea typeface="+mn-ea"/>
                <a:cs typeface="+mn-cs"/>
              </a:rPr>
              <a:t>Excessive paging is called thrashing.</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7698222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p:cNvSpPr>
            <a:spLocks noGrp="1" noChangeArrowheads="1"/>
          </p:cNvSpPr>
          <p:nvPr>
            <p:ph type="sldNum" sz="quarter" idx="5"/>
          </p:nvPr>
        </p:nvSpPr>
        <p:spPr>
          <a:noFill/>
        </p:spPr>
        <p:txBody>
          <a:bodyPr/>
          <a:lstStyle/>
          <a:p>
            <a:fld id="{EFFD786F-B274-4476-A1E8-9240F6E22CFB}" type="slidenum">
              <a:rPr lang="en-US" smtClean="0"/>
              <a:pPr/>
              <a:t>14</a:t>
            </a:fld>
            <a:endParaRPr lang="en-US" dirty="0"/>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Each device attached to your computer comes with a special program called a device driver that facilitates communication between the device and the OS.</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Plug and Play (PnP) is a software and hardware standard designed to facilitate the installation of new hardware in PCs by including in the OS the drivers these devices need in order to run.</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387230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p:cNvSpPr>
            <a:spLocks noGrp="1" noChangeArrowheads="1"/>
          </p:cNvSpPr>
          <p:nvPr>
            <p:ph type="sldNum" sz="quarter" idx="5"/>
          </p:nvPr>
        </p:nvSpPr>
        <p:spPr>
          <a:noFill/>
        </p:spPr>
        <p:txBody>
          <a:bodyPr/>
          <a:lstStyle/>
          <a:p>
            <a:fld id="{EFFD786F-B274-4476-A1E8-9240F6E22CFB}" type="slidenum">
              <a:rPr lang="en-US" smtClean="0"/>
              <a:pPr/>
              <a:t>15</a:t>
            </a:fld>
            <a:endParaRPr lang="en-US" dirty="0"/>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Every computer program, no matter what its type or manufacturer, needs to interact with the CPU using computer code.</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Rather than having the same blocks of code for similar procedures in each program, the OS includes the blocks of code, called Application Programming Interface.</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Microsoft DirectX, for example, is a group of multimedia APIs built into the Windows OS that improves graphics and sounds.</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0087937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p:spPr>
        <p:txBody>
          <a:bodyPr/>
          <a:lstStyle/>
          <a:p>
            <a:fld id="{01C3B9EC-1A57-45E3-AF9C-17CABA70E925}" type="slidenum">
              <a:rPr lang="en-US" smtClean="0"/>
              <a:pPr/>
              <a:t>16</a:t>
            </a:fld>
            <a:endParaRPr lang="en-US" dirty="0"/>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a:ln/>
        </p:spPr>
        <p:txBody>
          <a:bodyPr/>
          <a:lstStyle/>
          <a:p>
            <a:pPr marL="0" indent="0">
              <a:buFont typeface="Arial" panose="020B0604020202020204" pitchFamily="34" charset="0"/>
              <a:buNone/>
            </a:pPr>
            <a:r>
              <a:rPr lang="en-US" sz="1200" b="0" i="0" u="none" strike="noStrike" kern="1200" baseline="0" dirty="0">
                <a:latin typeface="+mn-lt"/>
                <a:ea typeface="+mn-ea"/>
                <a:cs typeface="+mn-cs"/>
              </a:rPr>
              <a:t>The boot process consists of four basic steps:</a:t>
            </a:r>
          </a:p>
          <a:p>
            <a:pPr marL="0" indent="0">
              <a:buNone/>
            </a:pPr>
            <a:r>
              <a:rPr lang="en-US" dirty="0"/>
              <a:t>Step 1: Activating BIOS</a:t>
            </a:r>
          </a:p>
          <a:p>
            <a:pPr marL="285750" lvl="1" indent="-171450">
              <a:buFont typeface="Arial" panose="020B0604020202020204" pitchFamily="34" charset="0"/>
              <a:buChar char="•"/>
            </a:pPr>
            <a:r>
              <a:rPr lang="en-US" dirty="0"/>
              <a:t>This manages the exchange of data between the OS and the input and output devices.</a:t>
            </a:r>
          </a:p>
          <a:p>
            <a:pPr marL="285750" lvl="1" indent="-171450">
              <a:buFont typeface="Arial" panose="020B0604020202020204" pitchFamily="34" charset="0"/>
              <a:buChar char="•"/>
            </a:pPr>
            <a:r>
              <a:rPr lang="en-US" dirty="0"/>
              <a:t>The BIOS is also responsible for loading the OS into RAM.</a:t>
            </a:r>
          </a:p>
          <a:p>
            <a:pPr marL="0" indent="0">
              <a:buNone/>
            </a:pPr>
            <a:r>
              <a:rPr lang="en-US" dirty="0"/>
              <a:t>Step 2: Performing the Power-On Self-Test</a:t>
            </a:r>
          </a:p>
          <a:p>
            <a:pPr marL="285750" lvl="1" indent="-171450">
              <a:buFont typeface="Arial" panose="020B0604020202020204" pitchFamily="34" charset="0"/>
              <a:buChar char="•"/>
            </a:pPr>
            <a:r>
              <a:rPr lang="en-US" dirty="0"/>
              <a:t>This ensures that essential peripheral devices are attached and operational.</a:t>
            </a:r>
          </a:p>
        </p:txBody>
      </p:sp>
    </p:spTree>
    <p:extLst>
      <p:ext uri="{BB962C8B-B14F-4D97-AF65-F5344CB8AC3E}">
        <p14:creationId xmlns:p14="http://schemas.microsoft.com/office/powerpoint/2010/main" val="832214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p:spPr>
        <p:txBody>
          <a:bodyPr/>
          <a:lstStyle/>
          <a:p>
            <a:fld id="{01C3B9EC-1A57-45E3-AF9C-17CABA70E925}" type="slidenum">
              <a:rPr lang="en-US" smtClean="0"/>
              <a:pPr/>
              <a:t>17</a:t>
            </a:fld>
            <a:endParaRPr lang="en-US" dirty="0"/>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a:ln/>
        </p:spPr>
        <p:txBody>
          <a:bodyPr/>
          <a:lstStyle/>
          <a:p>
            <a:pPr marL="0" indent="0">
              <a:buFont typeface="Arial" panose="020B0604020202020204" pitchFamily="34" charset="0"/>
              <a:buNone/>
            </a:pPr>
            <a:r>
              <a:rPr lang="en-US" sz="1200" b="0" i="0" u="none" strike="noStrike" kern="1200" baseline="0" dirty="0">
                <a:latin typeface="+mn-lt"/>
                <a:ea typeface="+mn-ea"/>
                <a:cs typeface="+mn-cs"/>
              </a:rPr>
              <a:t>The boot process consists of four basic steps: (</a:t>
            </a:r>
            <a:r>
              <a:rPr lang="en-US" sz="1200" b="0" i="0" u="none" strike="noStrike" kern="1200" baseline="0" dirty="0" err="1">
                <a:latin typeface="+mn-lt"/>
                <a:ea typeface="+mn-ea"/>
                <a:cs typeface="+mn-cs"/>
              </a:rPr>
              <a:t>cont</a:t>
            </a:r>
            <a:r>
              <a:rPr lang="en-US" sz="1200" b="0" i="0" u="none" strike="noStrike" kern="1200" baseline="0" dirty="0">
                <a:latin typeface="+mn-lt"/>
                <a:ea typeface="+mn-ea"/>
                <a:cs typeface="+mn-cs"/>
              </a:rPr>
              <a:t>)</a:t>
            </a:r>
          </a:p>
          <a:p>
            <a:pPr marL="0" indent="0">
              <a:buNone/>
            </a:pPr>
            <a:r>
              <a:rPr lang="en-US" dirty="0"/>
              <a:t>Step 3: Loading the OS</a:t>
            </a:r>
          </a:p>
          <a:p>
            <a:pPr marL="285750" lvl="1" indent="-171450">
              <a:buFont typeface="Arial" panose="020B0604020202020204" pitchFamily="34" charset="0"/>
              <a:buChar char="•"/>
            </a:pPr>
            <a:r>
              <a:rPr lang="en-US" dirty="0"/>
              <a:t>System files are loaded into RAM.</a:t>
            </a:r>
          </a:p>
          <a:p>
            <a:pPr marL="285750" lvl="1" indent="-171450">
              <a:buFont typeface="Arial" panose="020B0604020202020204" pitchFamily="34" charset="0"/>
              <a:buChar char="•"/>
            </a:pPr>
            <a:r>
              <a:rPr lang="en-US" dirty="0"/>
              <a:t>The kernel, the essential component of the OS, is then loaded.</a:t>
            </a:r>
          </a:p>
          <a:p>
            <a:pPr marL="457200" indent="-457200">
              <a:buNone/>
            </a:pPr>
            <a:r>
              <a:rPr lang="en-US" dirty="0"/>
              <a:t>Step 4: Checking Further Configurations and Customizations</a:t>
            </a:r>
          </a:p>
          <a:p>
            <a:pPr marL="285750" lvl="1" indent="-171450">
              <a:buFont typeface="Arial" panose="020B0604020202020204" pitchFamily="34" charset="0"/>
              <a:buChar char="•"/>
            </a:pPr>
            <a:r>
              <a:rPr lang="en-US" dirty="0"/>
              <a:t>The registry contains configurations used by the OS and applications.</a:t>
            </a:r>
          </a:p>
        </p:txBody>
      </p:sp>
    </p:spTree>
    <p:extLst>
      <p:ext uri="{BB962C8B-B14F-4D97-AF65-F5344CB8AC3E}">
        <p14:creationId xmlns:p14="http://schemas.microsoft.com/office/powerpoint/2010/main" val="42253110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effectLst/>
                <a:latin typeface="+mn-lt"/>
                <a:ea typeface="+mn-ea"/>
                <a:cs typeface="+mn-cs"/>
              </a:rPr>
              <a:t>The Desktop is the primary working area on the computer.</a:t>
            </a:r>
          </a:p>
          <a:p>
            <a:pPr marL="171450" lvl="0" indent="-171450">
              <a:buFont typeface="Arial" panose="020B0604020202020204" pitchFamily="34" charset="0"/>
              <a:buChar char="•"/>
            </a:pPr>
            <a:r>
              <a:rPr lang="en-US" sz="1200" kern="1200" dirty="0">
                <a:effectLst/>
                <a:latin typeface="+mn-lt"/>
                <a:ea typeface="+mn-ea"/>
                <a:cs typeface="+mn-cs"/>
              </a:rPr>
              <a:t>The</a:t>
            </a:r>
            <a:r>
              <a:rPr lang="en-US" sz="1200" kern="1200" baseline="0" dirty="0">
                <a:effectLst/>
                <a:latin typeface="+mn-lt"/>
                <a:ea typeface="+mn-ea"/>
                <a:cs typeface="+mn-cs"/>
              </a:rPr>
              <a:t> Taskbar displays open </a:t>
            </a:r>
            <a:r>
              <a:rPr lang="en-US" dirty="0"/>
              <a:t>and favorite applications for easy access.</a:t>
            </a:r>
          </a:p>
          <a:p>
            <a:pPr marL="171450" lvl="0" indent="-171450">
              <a:buFont typeface="Arial" panose="020B0604020202020204" pitchFamily="34" charset="0"/>
              <a:buChar char="•"/>
            </a:pPr>
            <a:r>
              <a:rPr lang="en-US" dirty="0"/>
              <a:t>The</a:t>
            </a:r>
            <a:r>
              <a:rPr lang="en-US" baseline="0" dirty="0"/>
              <a:t> </a:t>
            </a:r>
            <a:r>
              <a:rPr lang="en-US" dirty="0"/>
              <a:t>Start Menu provides access to all applications and apps installed on your device.</a:t>
            </a:r>
          </a:p>
        </p:txBody>
      </p:sp>
      <p:sp>
        <p:nvSpPr>
          <p:cNvPr id="4" name="Slide Number Placeholder 3"/>
          <p:cNvSpPr>
            <a:spLocks noGrp="1"/>
          </p:cNvSpPr>
          <p:nvPr>
            <p:ph type="sldNum" sz="quarter" idx="10"/>
          </p:nvPr>
        </p:nvSpPr>
        <p:spPr/>
        <p:txBody>
          <a:bodyPr/>
          <a:lstStyle/>
          <a:p>
            <a:fld id="{277E2621-405C-4F83-9120-2E9601611C17}" type="slidenum">
              <a:rPr lang="en-US" smtClean="0"/>
              <a:pPr/>
              <a:t>18</a:t>
            </a:fld>
            <a:endParaRPr lang="en-US" dirty="0"/>
          </a:p>
        </p:txBody>
      </p:sp>
    </p:spTree>
    <p:extLst>
      <p:ext uri="{BB962C8B-B14F-4D97-AF65-F5344CB8AC3E}">
        <p14:creationId xmlns:p14="http://schemas.microsoft.com/office/powerpoint/2010/main" val="248948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Bef>
                <a:spcPts val="0"/>
              </a:spcBef>
              <a:buFont typeface="Arial" panose="020B0604020202020204" pitchFamily="34" charset="0"/>
              <a:buChar char="•"/>
            </a:pPr>
            <a:r>
              <a:rPr lang="en-US" dirty="0"/>
              <a:t>Pinning is the process of choosing which applications are tiles on the Start menu.</a:t>
            </a:r>
          </a:p>
          <a:p>
            <a:pPr marL="171450" indent="-171450">
              <a:spcBef>
                <a:spcPts val="0"/>
              </a:spcBef>
              <a:buFont typeface="Arial" panose="020B0604020202020204" pitchFamily="34" charset="0"/>
              <a:buChar char="•"/>
            </a:pPr>
            <a:r>
              <a:rPr lang="en-US" dirty="0"/>
              <a:t>Virtual desktops allow you to organize groups of windows into different displays.</a:t>
            </a:r>
          </a:p>
        </p:txBody>
      </p:sp>
      <p:sp>
        <p:nvSpPr>
          <p:cNvPr id="4" name="Slide Number Placeholder 3"/>
          <p:cNvSpPr>
            <a:spLocks noGrp="1"/>
          </p:cNvSpPr>
          <p:nvPr>
            <p:ph type="sldNum" sz="quarter" idx="10"/>
          </p:nvPr>
        </p:nvSpPr>
        <p:spPr/>
        <p:txBody>
          <a:bodyPr/>
          <a:lstStyle/>
          <a:p>
            <a:fld id="{277E2621-405C-4F83-9120-2E9601611C17}" type="slidenum">
              <a:rPr lang="en-US" smtClean="0"/>
              <a:pPr/>
              <a:t>19</a:t>
            </a:fld>
            <a:endParaRPr lang="en-US" dirty="0"/>
          </a:p>
        </p:txBody>
      </p:sp>
    </p:spTree>
    <p:extLst>
      <p:ext uri="{BB962C8B-B14F-4D97-AF65-F5344CB8AC3E}">
        <p14:creationId xmlns:p14="http://schemas.microsoft.com/office/powerpoint/2010/main" val="1699203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ct val="25000"/>
              <a:buFont typeface="Arial"/>
              <a:buNone/>
            </a:pPr>
            <a:r>
              <a:rPr lang="en-US" sz="1200" b="0" i="0" u="none" strike="noStrike" cap="none" dirty="0">
                <a:solidFill>
                  <a:schemeClr val="dk1"/>
                </a:solidFill>
                <a:latin typeface="+mn-lt"/>
                <a:ea typeface="Arial"/>
                <a:cs typeface="Arial"/>
                <a:sym typeface="Arial"/>
              </a:rPr>
              <a:t>Slide 2 is a partial list of textbook Learning Objectives numbers and statements.</a:t>
            </a:r>
          </a:p>
        </p:txBody>
      </p:sp>
      <p:sp>
        <p:nvSpPr>
          <p:cNvPr id="4" name="Slide Number Placeholder 3"/>
          <p:cNvSpPr>
            <a:spLocks noGrp="1"/>
          </p:cNvSpPr>
          <p:nvPr>
            <p:ph type="sldNum" sz="quarter" idx="10"/>
          </p:nvPr>
        </p:nvSpPr>
        <p:spPr/>
        <p:txBody>
          <a:bodyPr/>
          <a:lstStyle/>
          <a:p>
            <a:fld id="{277E2621-405C-4F83-9120-2E9601611C17}" type="slidenum">
              <a:rPr lang="en-US" smtClean="0"/>
              <a:pPr/>
              <a:t>2</a:t>
            </a:fld>
            <a:endParaRPr lang="en-US" dirty="0"/>
          </a:p>
        </p:txBody>
      </p:sp>
    </p:spTree>
    <p:extLst>
      <p:ext uri="{BB962C8B-B14F-4D97-AF65-F5344CB8AC3E}">
        <p14:creationId xmlns:p14="http://schemas.microsoft.com/office/powerpoint/2010/main" val="1538347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Although the </a:t>
            </a:r>
            <a:r>
              <a:rPr lang="en-US" dirty="0"/>
              <a:t>m</a:t>
            </a:r>
            <a:r>
              <a:rPr lang="en-US" sz="1200" kern="1200" dirty="0">
                <a:solidFill>
                  <a:schemeClr val="tx1"/>
                </a:solidFill>
                <a:effectLst/>
                <a:latin typeface="+mn-lt"/>
                <a:ea typeface="+mn-ea"/>
                <a:cs typeface="+mn-cs"/>
              </a:rPr>
              <a:t>acOS and the Windows operating systems aren’t compatible, they’re extremely similar in terms of functionality.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Different versions of Linux feature different user interfaces, but most of them, like Ubuntu, are based on familiar Windows and macOS paradigms such as using icons to launch programs and having apps run in a window environment.</a:t>
            </a:r>
          </a:p>
        </p:txBody>
      </p:sp>
      <p:sp>
        <p:nvSpPr>
          <p:cNvPr id="4" name="Slide Number Placeholder 3"/>
          <p:cNvSpPr>
            <a:spLocks noGrp="1"/>
          </p:cNvSpPr>
          <p:nvPr>
            <p:ph type="sldNum" sz="quarter" idx="10"/>
          </p:nvPr>
        </p:nvSpPr>
        <p:spPr/>
        <p:txBody>
          <a:bodyPr/>
          <a:lstStyle/>
          <a:p>
            <a:fld id="{277E2621-405C-4F83-9120-2E9601611C17}" type="slidenum">
              <a:rPr lang="en-US" smtClean="0"/>
              <a:pPr/>
              <a:t>20</a:t>
            </a:fld>
            <a:endParaRPr lang="en-US" dirty="0"/>
          </a:p>
        </p:txBody>
      </p:sp>
    </p:spTree>
    <p:extLst>
      <p:ext uri="{BB962C8B-B14F-4D97-AF65-F5344CB8AC3E}">
        <p14:creationId xmlns:p14="http://schemas.microsoft.com/office/powerpoint/2010/main" val="2782464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p:spPr>
        <p:txBody>
          <a:bodyPr/>
          <a:lstStyle/>
          <a:p>
            <a:fld id="{FA09B3BB-AC22-460D-B1B1-E21A9B1509F1}" type="slidenum">
              <a:rPr lang="en-US" smtClean="0"/>
              <a:pPr/>
              <a:t>21</a:t>
            </a:fld>
            <a:endParaRPr lang="en-US" dirty="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An additional function of the OS is to enable file management, which provides an organizational structure to the computer’s contents.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Windows organizes your computer in a hierarchical directory structure composed of drives, libraries, folders, subfolders, and files.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C: drive is like a large filing cabinet in which all files are stored. The C: drive is the top of the filing structure of your computer, referred to as the root directory.</a:t>
            </a:r>
          </a:p>
        </p:txBody>
      </p:sp>
    </p:spTree>
    <p:extLst>
      <p:ext uri="{BB962C8B-B14F-4D97-AF65-F5344CB8AC3E}">
        <p14:creationId xmlns:p14="http://schemas.microsoft.com/office/powerpoint/2010/main" val="22160531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In an OS, a file is a collection of program instructions or data that is stored and treated as a single unit.</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In Windows, File Explorer is the main tool for finding, viewing, and managing the contents of your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77E2621-405C-4F83-9120-2E9601611C17}" type="slidenum">
              <a:rPr lang="en-US" smtClean="0"/>
              <a:pPr/>
              <a:t>22</a:t>
            </a:fld>
            <a:endParaRPr lang="en-US" dirty="0"/>
          </a:p>
        </p:txBody>
      </p:sp>
    </p:spTree>
    <p:extLst>
      <p:ext uri="{BB962C8B-B14F-4D97-AF65-F5344CB8AC3E}">
        <p14:creationId xmlns:p14="http://schemas.microsoft.com/office/powerpoint/2010/main" val="23251352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p:spPr>
        <p:txBody>
          <a:bodyPr/>
          <a:lstStyle/>
          <a:p>
            <a:fld id="{FA09B3BB-AC22-460D-B1B1-E21A9B1509F1}" type="slidenum">
              <a:rPr lang="en-US" smtClean="0"/>
              <a:pPr/>
              <a:t>23</a:t>
            </a:fld>
            <a:endParaRPr lang="en-US" dirty="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mn-lt"/>
                <a:ea typeface="+mn-ea"/>
                <a:cs typeface="+mn-cs"/>
              </a:rPr>
              <a:t>This figure illustrates that the Large Icons view is a good way to display the contents of files and folders. The Preview pane on the right lets you see the first page of your document without first opening it. Large Icons is a good way to view files and folder, especially images.</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5366654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first part of a file, or the file name, is generally the name you assign to the file when you save it.</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In a Windows application, an extension, or file type, follows the file name and a period or dot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Figure 5.21 lists some common file extensions and the types of documents they indicate.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77E2621-405C-4F83-9120-2E9601611C17}" type="slidenum">
              <a:rPr lang="en-US" smtClean="0"/>
              <a:pPr/>
              <a:t>24</a:t>
            </a:fld>
            <a:endParaRPr lang="en-US" dirty="0"/>
          </a:p>
        </p:txBody>
      </p:sp>
    </p:spTree>
    <p:extLst>
      <p:ext uri="{BB962C8B-B14F-4D97-AF65-F5344CB8AC3E}">
        <p14:creationId xmlns:p14="http://schemas.microsoft.com/office/powerpoint/2010/main" val="21365339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You can perform many file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management actions.</a:t>
            </a:r>
          </a:p>
          <a:p>
            <a:pPr marL="285750" lvl="1" indent="-171450">
              <a:buFont typeface="Arial" panose="020B0604020202020204" pitchFamily="34" charset="0"/>
              <a:buChar char="•"/>
            </a:pPr>
            <a:r>
              <a:rPr lang="en-US" sz="1200" kern="1200" dirty="0">
                <a:solidFill>
                  <a:schemeClr val="tx1"/>
                </a:solidFill>
                <a:effectLst/>
                <a:latin typeface="+mn-lt"/>
                <a:ea typeface="+mn-ea"/>
                <a:cs typeface="+mn-cs"/>
              </a:rPr>
              <a:t>You can open a file by double-clicking the file from its storage location.</a:t>
            </a:r>
          </a:p>
          <a:p>
            <a:pPr marL="285750" lvl="1" indent="-171450">
              <a:buFont typeface="Arial" panose="020B0604020202020204" pitchFamily="34" charset="0"/>
              <a:buChar char="•"/>
            </a:pPr>
            <a:r>
              <a:rPr lang="en-US" sz="1200" kern="1200" dirty="0">
                <a:solidFill>
                  <a:schemeClr val="tx1"/>
                </a:solidFill>
                <a:effectLst/>
                <a:latin typeface="+mn-lt"/>
                <a:ea typeface="+mn-ea"/>
                <a:cs typeface="+mn-cs"/>
              </a:rPr>
              <a:t>You can copy a file to another location using the Copy command.</a:t>
            </a:r>
          </a:p>
          <a:p>
            <a:pPr marL="285750" lvl="1" indent="-171450">
              <a:buFont typeface="Arial" panose="020B0604020202020204" pitchFamily="34" charset="0"/>
              <a:buChar char="•"/>
            </a:pPr>
            <a:r>
              <a:rPr lang="en-US" sz="1200" kern="1200" dirty="0">
                <a:solidFill>
                  <a:schemeClr val="tx1"/>
                </a:solidFill>
                <a:effectLst/>
                <a:latin typeface="+mn-lt"/>
                <a:ea typeface="+mn-ea"/>
                <a:cs typeface="+mn-cs"/>
              </a:rPr>
              <a:t>To move a file from one location to another, use the Cut command.</a:t>
            </a:r>
          </a:p>
          <a:p>
            <a:pPr marL="285750" lvl="1" indent="-171450">
              <a:buFont typeface="Arial" panose="020B0604020202020204" pitchFamily="34" charset="0"/>
              <a:buChar char="•"/>
            </a:pPr>
            <a:r>
              <a:rPr lang="en-US" sz="1200" kern="1200" dirty="0">
                <a:solidFill>
                  <a:schemeClr val="tx1"/>
                </a:solidFill>
                <a:effectLst/>
                <a:latin typeface="+mn-lt"/>
                <a:ea typeface="+mn-ea"/>
                <a:cs typeface="+mn-cs"/>
              </a:rPr>
              <a:t>You</a:t>
            </a:r>
            <a:r>
              <a:rPr lang="en-US" sz="1200" kern="1200" baseline="0" dirty="0">
                <a:solidFill>
                  <a:schemeClr val="tx1"/>
                </a:solidFill>
                <a:effectLst/>
                <a:latin typeface="+mn-lt"/>
                <a:ea typeface="+mn-ea"/>
                <a:cs typeface="+mn-cs"/>
              </a:rPr>
              <a:t> can rename a file.</a:t>
            </a:r>
          </a:p>
          <a:p>
            <a:pPr marL="285750" lvl="1" indent="-171450">
              <a:buFont typeface="Arial" panose="020B0604020202020204" pitchFamily="34" charset="0"/>
              <a:buChar char="•"/>
            </a:pPr>
            <a:r>
              <a:rPr lang="en-US" sz="1200" kern="1200" baseline="0" dirty="0">
                <a:solidFill>
                  <a:schemeClr val="tx1"/>
                </a:solidFill>
                <a:effectLst/>
                <a:latin typeface="+mn-lt"/>
                <a:ea typeface="+mn-ea"/>
                <a:cs typeface="+mn-cs"/>
              </a:rPr>
              <a:t>You can delete files or folders.</a:t>
            </a:r>
            <a:endParaRPr lang="en-US" sz="1200" kern="1200" dirty="0">
              <a:solidFill>
                <a:schemeClr val="tx1"/>
              </a:solidFill>
              <a:effectLst/>
              <a:latin typeface="+mn-lt"/>
              <a:ea typeface="+mn-ea"/>
              <a:cs typeface="+mn-cs"/>
            </a:endParaRPr>
          </a:p>
          <a:p>
            <a:pPr marL="285750" lvl="1" indent="-171450">
              <a:buFont typeface="Arial" panose="020B0604020202020204" pitchFamily="34" charset="0"/>
              <a:buChar char="•"/>
            </a:pPr>
            <a:r>
              <a:rPr lang="en-US" sz="1200" kern="1200" dirty="0">
                <a:solidFill>
                  <a:schemeClr val="tx1"/>
                </a:solidFill>
                <a:effectLst/>
                <a:latin typeface="+mn-lt"/>
                <a:ea typeface="+mn-ea"/>
                <a:cs typeface="+mn-cs"/>
              </a:rPr>
              <a:t>The Recycle Bin</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represented by an icon that looks like a recycling bin, where files deleted from the hard drive reside until you permanently purge them from your system.</a:t>
            </a:r>
          </a:p>
        </p:txBody>
      </p:sp>
      <p:sp>
        <p:nvSpPr>
          <p:cNvPr id="4" name="Slide Number Placeholder 3"/>
          <p:cNvSpPr>
            <a:spLocks noGrp="1"/>
          </p:cNvSpPr>
          <p:nvPr>
            <p:ph type="sldNum" sz="quarter" idx="10"/>
          </p:nvPr>
        </p:nvSpPr>
        <p:spPr/>
        <p:txBody>
          <a:bodyPr/>
          <a:lstStyle/>
          <a:p>
            <a:fld id="{277E2621-405C-4F83-9120-2E9601611C17}" type="slidenum">
              <a:rPr lang="en-US" smtClean="0"/>
              <a:pPr/>
              <a:t>25</a:t>
            </a:fld>
            <a:endParaRPr lang="en-US" dirty="0"/>
          </a:p>
        </p:txBody>
      </p:sp>
    </p:spTree>
    <p:extLst>
      <p:ext uri="{BB962C8B-B14F-4D97-AF65-F5344CB8AC3E}">
        <p14:creationId xmlns:p14="http://schemas.microsoft.com/office/powerpoint/2010/main" val="22355271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p:cNvSpPr>
            <a:spLocks noGrp="1" noChangeArrowheads="1"/>
          </p:cNvSpPr>
          <p:nvPr>
            <p:ph type="sldNum" sz="quarter" idx="5"/>
          </p:nvPr>
        </p:nvSpPr>
        <p:spPr>
          <a:noFill/>
        </p:spPr>
        <p:txBody>
          <a:bodyPr/>
          <a:lstStyle/>
          <a:p>
            <a:fld id="{DB0AC97B-8039-48D7-A4F5-5D6A35A92B83}" type="slidenum">
              <a:rPr lang="en-US" smtClean="0"/>
              <a:pPr/>
              <a:t>26</a:t>
            </a:fld>
            <a:endParaRPr lang="en-US" dirty="0"/>
          </a:p>
        </p:txBody>
      </p:sp>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File compression makes a large file more compact, making it easier and faster to send large attachments by e-mail, upload them to the web, or save them to a disc.</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Windows has a built-in file compression utility that takes out redundancies in a file to reduce the file size. You can also obtain several standalone freeware and shareware programs, such as WinZip and StuffIt, to compress your files.</a:t>
            </a:r>
          </a:p>
        </p:txBody>
      </p:sp>
    </p:spTree>
    <p:extLst>
      <p:ext uri="{BB962C8B-B14F-4D97-AF65-F5344CB8AC3E}">
        <p14:creationId xmlns:p14="http://schemas.microsoft.com/office/powerpoint/2010/main" val="34303753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Utility programs are small applications that perform special functions and come in three flavors:</a:t>
            </a:r>
          </a:p>
          <a:p>
            <a:pPr marL="342900" lvl="1" indent="-171450">
              <a:buFont typeface="Arial" panose="020B0604020202020204" pitchFamily="34" charset="0"/>
              <a:buChar char="•"/>
            </a:pPr>
            <a:r>
              <a:rPr lang="en-US" sz="1200" kern="1200" dirty="0">
                <a:solidFill>
                  <a:schemeClr val="tx1"/>
                </a:solidFill>
                <a:effectLst/>
                <a:latin typeface="+mn-lt"/>
                <a:ea typeface="+mn-ea"/>
                <a:cs typeface="+mn-cs"/>
              </a:rPr>
              <a:t>Those that are included with the OS.</a:t>
            </a:r>
          </a:p>
          <a:p>
            <a:pPr marL="342900" lvl="1" indent="-171450">
              <a:buFont typeface="Arial" panose="020B0604020202020204" pitchFamily="34" charset="0"/>
              <a:buChar char="•"/>
            </a:pPr>
            <a:r>
              <a:rPr lang="en-US" sz="1200" kern="1200" dirty="0">
                <a:solidFill>
                  <a:schemeClr val="tx1"/>
                </a:solidFill>
                <a:effectLst/>
                <a:latin typeface="+mn-lt"/>
                <a:ea typeface="+mn-ea"/>
                <a:cs typeface="+mn-cs"/>
              </a:rPr>
              <a:t>Those sold as standalone programs.</a:t>
            </a:r>
          </a:p>
          <a:p>
            <a:pPr marL="342900" lvl="1" indent="-171450">
              <a:buFont typeface="Arial" panose="020B0604020202020204" pitchFamily="34" charset="0"/>
              <a:buChar char="•"/>
            </a:pPr>
            <a:r>
              <a:rPr lang="en-US" sz="1200" kern="1200" dirty="0">
                <a:solidFill>
                  <a:schemeClr val="tx1"/>
                </a:solidFill>
                <a:effectLst/>
                <a:latin typeface="+mn-lt"/>
                <a:ea typeface="+mn-ea"/>
                <a:cs typeface="+mn-cs"/>
              </a:rPr>
              <a:t>Those offered as freeware—anti-malware software like Ad-Aware from Lavasoft.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 general, the basic utilities designed to manage and tune the computer hardware are incorporated into the operating system.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standalone utility programs typically offer more features or an easier user interface for backup, security, diagnostic, or recovery functions.</a:t>
            </a:r>
          </a:p>
        </p:txBody>
      </p:sp>
      <p:sp>
        <p:nvSpPr>
          <p:cNvPr id="4" name="Slide Number Placeholder 3"/>
          <p:cNvSpPr>
            <a:spLocks noGrp="1"/>
          </p:cNvSpPr>
          <p:nvPr>
            <p:ph type="sldNum" sz="quarter" idx="10"/>
          </p:nvPr>
        </p:nvSpPr>
        <p:spPr/>
        <p:txBody>
          <a:bodyPr/>
          <a:lstStyle/>
          <a:p>
            <a:fld id="{277E2621-405C-4F83-9120-2E9601611C17}" type="slidenum">
              <a:rPr lang="en-US" smtClean="0"/>
              <a:pPr/>
              <a:t>27</a:t>
            </a:fld>
            <a:endParaRPr lang="en-US" dirty="0"/>
          </a:p>
        </p:txBody>
      </p:sp>
    </p:spTree>
    <p:extLst>
      <p:ext uri="{BB962C8B-B14F-4D97-AF65-F5344CB8AC3E}">
        <p14:creationId xmlns:p14="http://schemas.microsoft.com/office/powerpoint/2010/main" val="17667024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p:cNvSpPr>
            <a:spLocks noGrp="1" noChangeArrowheads="1"/>
          </p:cNvSpPr>
          <p:nvPr>
            <p:ph type="sldNum" sz="quarter" idx="5"/>
          </p:nvPr>
        </p:nvSpPr>
        <p:spPr>
          <a:noFill/>
        </p:spPr>
        <p:txBody>
          <a:bodyPr/>
          <a:lstStyle/>
          <a:p>
            <a:fld id="{B734CBF9-36E7-441F-92D5-B30CF990F84F}" type="slidenum">
              <a:rPr lang="en-US" smtClean="0"/>
              <a:pPr/>
              <a:t>28</a:t>
            </a:fld>
            <a:endParaRPr lang="en-US" dirty="0"/>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Disk cleanup removes </a:t>
            </a:r>
            <a:r>
              <a:rPr lang="en-US" sz="1200" b="0" u="none" strike="noStrike" kern="1200" baseline="0" dirty="0">
                <a:solidFill>
                  <a:schemeClr val="tx1"/>
                </a:solidFill>
                <a:latin typeface="+mn-lt"/>
                <a:ea typeface="+mn-ea"/>
                <a:cs typeface="+mn-cs"/>
              </a:rPr>
              <a:t>unnecessary files from your hard drive.</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Sometimes the system becomes confused, leaving references on the file allocation table or FAT to files that no longer exist or have been moved.</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If a program has stopped working, you can use the Windows Task Manager utility to check on the program or to exit the nonresponsive program.</a:t>
            </a:r>
          </a:p>
          <a:p>
            <a:pPr marL="171450" indent="-171450">
              <a:buFont typeface="Arial" panose="020B0604020202020204" pitchFamily="34" charset="0"/>
              <a:buChar char="•"/>
            </a:pPr>
            <a:r>
              <a:rPr lang="en-US" sz="1200" b="0" u="none" strike="noStrike" kern="1200" baseline="0" dirty="0">
                <a:solidFill>
                  <a:schemeClr val="tx1"/>
                </a:solidFill>
                <a:latin typeface="+mn-lt"/>
                <a:ea typeface="+mn-ea"/>
                <a:cs typeface="+mn-cs"/>
              </a:rPr>
              <a:t>Disk defragmentation rearranges fragmented data so that related file pieces are unified.</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3998594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p:cNvSpPr>
            <a:spLocks noGrp="1" noChangeArrowheads="1"/>
          </p:cNvSpPr>
          <p:nvPr>
            <p:ph type="sldNum" sz="quarter" idx="5"/>
          </p:nvPr>
        </p:nvSpPr>
        <p:spPr>
          <a:noFill/>
        </p:spPr>
        <p:txBody>
          <a:bodyPr/>
          <a:lstStyle/>
          <a:p>
            <a:fld id="{B734CBF9-36E7-441F-92D5-B30CF990F84F}" type="slidenum">
              <a:rPr lang="en-US" smtClean="0"/>
              <a:pPr/>
              <a:t>29</a:t>
            </a:fld>
            <a:endParaRPr lang="en-US" dirty="0"/>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When you use the File History utility, you can have Windows automatically create a duplicate of your libraries, desktop, contacts, and favorites and copy it to another storage device.</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Windows has a utility called System Restore that lets you roll your system settings back to a specific date when everything was working properly.</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435312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ct val="25000"/>
              <a:buFont typeface="Arial"/>
              <a:buNone/>
            </a:pPr>
            <a:r>
              <a:rPr lang="en-US" sz="1200" b="0" i="0" u="none" strike="noStrike" cap="none" dirty="0">
                <a:solidFill>
                  <a:schemeClr val="dk1"/>
                </a:solidFill>
                <a:latin typeface="+mn-lt"/>
                <a:ea typeface="Arial"/>
                <a:cs typeface="Arial"/>
                <a:sym typeface="Arial"/>
              </a:rPr>
              <a:t>Slide 3 is the final list of textbook Learning Objectives numbers and statements.</a:t>
            </a:r>
          </a:p>
        </p:txBody>
      </p:sp>
      <p:sp>
        <p:nvSpPr>
          <p:cNvPr id="4" name="Slide Number Placeholder 3"/>
          <p:cNvSpPr>
            <a:spLocks noGrp="1"/>
          </p:cNvSpPr>
          <p:nvPr>
            <p:ph type="sldNum" sz="quarter" idx="10"/>
          </p:nvPr>
        </p:nvSpPr>
        <p:spPr/>
        <p:txBody>
          <a:bodyPr/>
          <a:lstStyle/>
          <a:p>
            <a:fld id="{277E2621-405C-4F83-9120-2E9601611C17}" type="slidenum">
              <a:rPr lang="en-US" smtClean="0"/>
              <a:pPr/>
              <a:t>3</a:t>
            </a:fld>
            <a:endParaRPr lang="en-US" dirty="0"/>
          </a:p>
        </p:txBody>
      </p:sp>
    </p:spTree>
    <p:extLst>
      <p:ext uri="{BB962C8B-B14F-4D97-AF65-F5344CB8AC3E}">
        <p14:creationId xmlns:p14="http://schemas.microsoft.com/office/powerpoint/2010/main" val="11878591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p:cNvSpPr>
            <a:spLocks noGrp="1" noChangeArrowheads="1"/>
          </p:cNvSpPr>
          <p:nvPr>
            <p:ph type="sldNum" sz="quarter" idx="5"/>
          </p:nvPr>
        </p:nvSpPr>
        <p:spPr>
          <a:noFill/>
        </p:spPr>
        <p:txBody>
          <a:bodyPr/>
          <a:lstStyle/>
          <a:p>
            <a:fld id="{A0D40989-5947-4896-8621-DA07961ED946}" type="slidenum">
              <a:rPr lang="en-US" smtClean="0"/>
              <a:pPr/>
              <a:t>30</a:t>
            </a:fld>
            <a:endParaRPr lang="en-US" dirty="0"/>
          </a:p>
        </p:txBody>
      </p:sp>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Microsoft Windows includes an Ease of Access Center, which is a centralized location for assistive technology and tools to adjust accessibility settings.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 the Ease of Access Center, you can find tools to help users with disabilities. If you’re not sure where to start or what settings might help, a questionnaire asks you about routine tasks and provides a personalized recommendation for settings that will allow you to better use your computer.</a:t>
            </a:r>
          </a:p>
        </p:txBody>
      </p:sp>
    </p:spTree>
    <p:extLst>
      <p:ext uri="{BB962C8B-B14F-4D97-AF65-F5344CB8AC3E}">
        <p14:creationId xmlns:p14="http://schemas.microsoft.com/office/powerpoint/2010/main" val="11652965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3D6722-9B4D-4E29-B226-C325925A8118}" type="slidenum">
              <a:rPr lang="en-US" smtClean="0"/>
              <a:t>31</a:t>
            </a:fld>
            <a:endParaRPr lang="en-US" dirty="0"/>
          </a:p>
        </p:txBody>
      </p:sp>
    </p:spTree>
    <p:extLst>
      <p:ext uri="{BB962C8B-B14F-4D97-AF65-F5344CB8AC3E}">
        <p14:creationId xmlns:p14="http://schemas.microsoft.com/office/powerpoint/2010/main" val="1355188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p:spPr>
        <p:txBody>
          <a:bodyPr/>
          <a:lstStyle/>
          <a:p>
            <a:fld id="{CACD118E-A2C9-47E2-9CA8-88D48E73405C}" type="slidenum">
              <a:rPr lang="en-US" smtClean="0"/>
              <a:pPr/>
              <a:t>4</a:t>
            </a:fld>
            <a:endParaRPr lang="en-US" dirty="0"/>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mn-lt"/>
                <a:ea typeface="+mn-ea"/>
                <a:cs typeface="+mn-cs"/>
              </a:rPr>
              <a:t>System software consists of two primary types of programs, the </a:t>
            </a:r>
            <a:r>
              <a:rPr lang="en-US" sz="1200" b="0" i="1" u="none" strike="noStrike" kern="1200" baseline="0" dirty="0">
                <a:solidFill>
                  <a:schemeClr val="tx1"/>
                </a:solidFill>
                <a:latin typeface="+mn-lt"/>
                <a:ea typeface="+mn-ea"/>
                <a:cs typeface="+mn-cs"/>
              </a:rPr>
              <a:t>operating system and utility programs</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The operating system has three primary functions.</a:t>
            </a:r>
          </a:p>
          <a:p>
            <a:pPr marL="228600" indent="-114300"/>
            <a:r>
              <a:rPr lang="en-US" sz="1200" b="0" i="0" u="none" strike="noStrike" kern="1200" baseline="0" dirty="0">
                <a:solidFill>
                  <a:schemeClr val="tx1"/>
                </a:solidFill>
                <a:latin typeface="+mn-lt"/>
                <a:ea typeface="+mn-ea"/>
                <a:cs typeface="+mn-cs"/>
              </a:rPr>
              <a:t>• It manages the computer’s hardware.</a:t>
            </a:r>
          </a:p>
          <a:p>
            <a:pPr marL="228600" indent="-114300"/>
            <a:r>
              <a:rPr lang="en-US" sz="1200" b="0" i="0" u="none" strike="noStrike" kern="1200" baseline="0" dirty="0">
                <a:solidFill>
                  <a:schemeClr val="tx1"/>
                </a:solidFill>
                <a:latin typeface="+mn-lt"/>
                <a:ea typeface="+mn-ea"/>
                <a:cs typeface="+mn-cs"/>
              </a:rPr>
              <a:t>• It provides a consistent means for application software to work with the central processing unit.</a:t>
            </a:r>
          </a:p>
          <a:p>
            <a:pPr marL="228600" indent="-114300"/>
            <a:r>
              <a:rPr lang="en-US" sz="1200" b="0" i="0" u="none" strike="noStrike" kern="1200" baseline="0" dirty="0">
                <a:solidFill>
                  <a:schemeClr val="tx1"/>
                </a:solidFill>
                <a:latin typeface="+mn-lt"/>
                <a:ea typeface="+mn-ea"/>
                <a:cs typeface="+mn-cs"/>
              </a:rPr>
              <a:t>• It is responsible for the management, scheduling, and coordination of tasks.</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63232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p:spPr>
        <p:txBody>
          <a:bodyPr/>
          <a:lstStyle/>
          <a:p>
            <a:fld id="{CACD118E-A2C9-47E2-9CA8-88D48E73405C}" type="slidenum">
              <a:rPr lang="en-US" smtClean="0"/>
              <a:pPr/>
              <a:t>5</a:t>
            </a:fld>
            <a:endParaRPr lang="en-US" dirty="0"/>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dirty="0"/>
              <a:t>Other functions</a:t>
            </a:r>
            <a:r>
              <a:rPr lang="en-US" baseline="0" dirty="0"/>
              <a:t> of the operating system include the u</a:t>
            </a:r>
            <a:r>
              <a:rPr lang="en-US" dirty="0"/>
              <a:t>ser interface, which is how users interact with the computer.</a:t>
            </a:r>
            <a:r>
              <a:rPr lang="en-US" baseline="0" dirty="0"/>
              <a:t> It includes d</a:t>
            </a:r>
            <a:r>
              <a:rPr lang="en-US" dirty="0"/>
              <a:t>esktop, icons, and menus.</a:t>
            </a:r>
          </a:p>
          <a:p>
            <a:pPr marL="171450" indent="-171450">
              <a:buFont typeface="Arial" panose="020B0604020202020204" pitchFamily="34" charset="0"/>
              <a:buChar char="•"/>
            </a:pPr>
            <a:r>
              <a:rPr lang="en-US" sz="1200" b="0" i="0" u="none" strike="noStrike" kern="1200" baseline="0" dirty="0">
                <a:latin typeface="+mn-lt"/>
                <a:ea typeface="+mn-ea"/>
                <a:cs typeface="+mn-cs"/>
              </a:rPr>
              <a:t>A utility program is a small program that performs many of the general housekeeping tasks for your computer, such as system maintenance and file compression. A set of utility programs is bundled with each OS.</a:t>
            </a:r>
          </a:p>
          <a:p>
            <a:pPr marL="171450" indent="-171450">
              <a:buFont typeface="Arial" panose="020B0604020202020204" pitchFamily="34" charset="0"/>
              <a:buChar char="•"/>
            </a:pPr>
            <a:r>
              <a:rPr lang="en-US" sz="1200" b="0" i="0" u="none" strike="noStrike" kern="1200" baseline="0" dirty="0">
                <a:latin typeface="+mn-lt"/>
                <a:ea typeface="+mn-ea"/>
                <a:cs typeface="+mn-cs"/>
              </a:rPr>
              <a:t>When operating systems were originally developed, they were designed for a single user performing one task at a time. </a:t>
            </a:r>
            <a:r>
              <a:rPr lang="en-US" dirty="0"/>
              <a:t>Modern operating systems</a:t>
            </a:r>
            <a:r>
              <a:rPr lang="en-US" baseline="0" dirty="0"/>
              <a:t> provide the ability to m</a:t>
            </a:r>
            <a:r>
              <a:rPr lang="en-US" dirty="0"/>
              <a:t>ultitask, which</a:t>
            </a:r>
            <a:r>
              <a:rPr lang="en-US" baseline="0" dirty="0"/>
              <a:t> means that the computer can p</a:t>
            </a:r>
            <a:r>
              <a:rPr lang="en-US" dirty="0"/>
              <a:t>erform more than one process at a time.</a:t>
            </a:r>
          </a:p>
        </p:txBody>
      </p:sp>
    </p:spTree>
    <p:extLst>
      <p:ext uri="{BB962C8B-B14F-4D97-AF65-F5344CB8AC3E}">
        <p14:creationId xmlns:p14="http://schemas.microsoft.com/office/powerpoint/2010/main" val="437780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p:spPr>
        <p:txBody>
          <a:bodyPr/>
          <a:lstStyle/>
          <a:p>
            <a:fld id="{CACD118E-A2C9-47E2-9CA8-88D48E73405C}" type="slidenum">
              <a:rPr lang="en-US" smtClean="0"/>
              <a:pPr/>
              <a:t>6</a:t>
            </a:fld>
            <a:endParaRPr lang="en-US" dirty="0"/>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mn-lt"/>
                <a:ea typeface="+mn-ea"/>
                <a:cs typeface="+mn-cs"/>
              </a:rPr>
              <a:t>Figure 5.1 lists a number of common operating systems.</a:t>
            </a:r>
            <a:endParaRPr lang="en-US" dirty="0"/>
          </a:p>
        </p:txBody>
      </p:sp>
    </p:spTree>
    <p:extLst>
      <p:ext uri="{BB962C8B-B14F-4D97-AF65-F5344CB8AC3E}">
        <p14:creationId xmlns:p14="http://schemas.microsoft.com/office/powerpoint/2010/main" val="377239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u="none" strike="noStrike" kern="1200" baseline="0" dirty="0">
                <a:solidFill>
                  <a:schemeClr val="tx1"/>
                </a:solidFill>
                <a:effectLst/>
                <a:latin typeface="+mn-lt"/>
                <a:ea typeface="+mn-ea"/>
                <a:cs typeface="+mn-cs"/>
              </a:rPr>
              <a:t>The top three operating systems for personal computers are:</a:t>
            </a:r>
          </a:p>
          <a:p>
            <a:pPr marL="342900" lvl="1" indent="-171450">
              <a:buFont typeface="Arial" panose="020B0604020202020204" pitchFamily="34" charset="0"/>
              <a:buChar char="•"/>
            </a:pPr>
            <a:r>
              <a:rPr lang="en-US" sz="1200" b="0" i="0" u="none" strike="noStrike" kern="1200" baseline="0" dirty="0">
                <a:solidFill>
                  <a:schemeClr val="tx1"/>
                </a:solidFill>
                <a:effectLst/>
                <a:latin typeface="+mn-lt"/>
                <a:ea typeface="+mn-ea"/>
                <a:cs typeface="+mn-cs"/>
              </a:rPr>
              <a:t>Microsoft Windows</a:t>
            </a:r>
          </a:p>
          <a:p>
            <a:pPr marL="342900" lvl="1" indent="-171450">
              <a:buFont typeface="Arial" panose="020B0604020202020204" pitchFamily="34" charset="0"/>
              <a:buChar char="•"/>
            </a:pPr>
            <a:r>
              <a:rPr lang="en-US" sz="1200" b="0" i="0" u="none" strike="noStrike" kern="1200" baseline="0" dirty="0">
                <a:solidFill>
                  <a:schemeClr val="tx1"/>
                </a:solidFill>
                <a:effectLst/>
                <a:latin typeface="+mn-lt"/>
                <a:ea typeface="+mn-ea"/>
                <a:cs typeface="+mn-cs"/>
              </a:rPr>
              <a:t>Apple’s macOS</a:t>
            </a:r>
          </a:p>
          <a:p>
            <a:pPr marL="342900" lvl="1" indent="-171450">
              <a:buFont typeface="Arial" panose="020B0604020202020204" pitchFamily="34" charset="0"/>
              <a:buChar char="•"/>
            </a:pPr>
            <a:r>
              <a:rPr lang="en-US" sz="1200" b="0" i="0" u="none" strike="noStrike" kern="1200" baseline="0" dirty="0">
                <a:solidFill>
                  <a:schemeClr val="tx1"/>
                </a:solidFill>
                <a:effectLst/>
                <a:latin typeface="+mn-lt"/>
                <a:ea typeface="+mn-ea"/>
                <a:cs typeface="+mn-cs"/>
              </a:rPr>
              <a:t>Linux</a:t>
            </a:r>
          </a:p>
          <a:p>
            <a:pPr marL="0" indent="0">
              <a:buFont typeface="Arial" panose="020B0604020202020204" pitchFamily="34" charset="0"/>
              <a:buNone/>
            </a:pPr>
            <a:r>
              <a:rPr lang="en-US" sz="1200" b="0" i="0" u="none" strike="noStrike" kern="1200" baseline="0" dirty="0">
                <a:solidFill>
                  <a:schemeClr val="tx1"/>
                </a:solidFill>
                <a:effectLst/>
                <a:latin typeface="+mn-lt"/>
                <a:ea typeface="+mn-ea"/>
                <a:cs typeface="+mn-cs"/>
              </a:rPr>
              <a:t>Personal devices require special operating systems as well. These include:</a:t>
            </a:r>
          </a:p>
          <a:p>
            <a:pPr marL="342900" lvl="1" indent="-171450">
              <a:buFont typeface="Arial" panose="020B0604020202020204" pitchFamily="34" charset="0"/>
              <a:buChar char="•"/>
            </a:pPr>
            <a:r>
              <a:rPr lang="en-US" sz="1200" b="0" i="0" u="none" strike="noStrike" kern="1200" baseline="0" dirty="0">
                <a:solidFill>
                  <a:schemeClr val="tx1"/>
                </a:solidFill>
                <a:effectLst/>
                <a:latin typeface="+mn-lt"/>
                <a:ea typeface="+mn-ea"/>
                <a:cs typeface="+mn-cs"/>
              </a:rPr>
              <a:t>Android</a:t>
            </a:r>
          </a:p>
          <a:p>
            <a:pPr marL="342900" lvl="1" indent="-171450">
              <a:buFont typeface="Arial" panose="020B0604020202020204" pitchFamily="34" charset="0"/>
              <a:buChar char="•"/>
            </a:pPr>
            <a:r>
              <a:rPr lang="en-US" sz="1200" b="0" i="0" u="none" strike="noStrike" kern="1200" baseline="0" dirty="0">
                <a:solidFill>
                  <a:schemeClr val="tx1"/>
                </a:solidFill>
                <a:effectLst/>
                <a:latin typeface="+mn-lt"/>
                <a:ea typeface="+mn-ea"/>
                <a:cs typeface="+mn-cs"/>
              </a:rPr>
              <a:t>iOS</a:t>
            </a:r>
          </a:p>
          <a:p>
            <a:pPr marL="342900" lvl="1" indent="-171450">
              <a:buFont typeface="Arial" panose="020B0604020202020204" pitchFamily="34" charset="0"/>
              <a:buChar char="•"/>
            </a:pPr>
            <a:r>
              <a:rPr lang="en-US" sz="1200" b="0" i="0" u="none" strike="noStrike" kern="1200" baseline="0" dirty="0">
                <a:solidFill>
                  <a:schemeClr val="tx1"/>
                </a:solidFill>
                <a:effectLst/>
                <a:latin typeface="+mn-lt"/>
                <a:ea typeface="+mn-ea"/>
                <a:cs typeface="+mn-cs"/>
              </a:rPr>
              <a:t>Microsoft Windows</a:t>
            </a:r>
          </a:p>
          <a:p>
            <a:r>
              <a:rPr lang="en-US" sz="1200" b="0" i="0" u="none" strike="noStrike" kern="1200" baseline="0" dirty="0">
                <a:solidFill>
                  <a:schemeClr val="tx1"/>
                </a:solidFill>
                <a:latin typeface="+mn-lt"/>
                <a:ea typeface="+mn-ea"/>
                <a:cs typeface="+mn-cs"/>
              </a:rPr>
              <a:t>Google Chrome OS (see Figure 5.2), is a web-based OS. With the Chrome OS, virtually no files are installed on your computing device. Rather, the main functionality of the OS is provided through a web browser.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77E2621-405C-4F83-9120-2E9601611C17}" type="slidenum">
              <a:rPr lang="en-US" smtClean="0"/>
              <a:pPr/>
              <a:t>7</a:t>
            </a:fld>
            <a:endParaRPr lang="en-US" dirty="0"/>
          </a:p>
        </p:txBody>
      </p:sp>
    </p:spTree>
    <p:extLst>
      <p:ext uri="{BB962C8B-B14F-4D97-AF65-F5344CB8AC3E}">
        <p14:creationId xmlns:p14="http://schemas.microsoft.com/office/powerpoint/2010/main" val="1550765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Linux is an open source OS designed for use on personal computers and web servers.</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Linux is available for download in various packages known as distributions or distros.</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combination of an OS and a specific processor is referred to as a computer’s platform.</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decision to update to the newest features of your OS depends on which OS you’re using.</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77E2621-405C-4F83-9120-2E9601611C17}" type="slidenum">
              <a:rPr lang="en-US" smtClean="0"/>
              <a:pPr/>
              <a:t>8</a:t>
            </a:fld>
            <a:endParaRPr lang="en-US" dirty="0"/>
          </a:p>
        </p:txBody>
      </p:sp>
    </p:spTree>
    <p:extLst>
      <p:ext uri="{BB962C8B-B14F-4D97-AF65-F5344CB8AC3E}">
        <p14:creationId xmlns:p14="http://schemas.microsoft.com/office/powerpoint/2010/main" val="4156236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Specialized operating systems are needed for machinery, networks, and business.</a:t>
            </a:r>
          </a:p>
          <a:p>
            <a:pPr marL="34290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Machinery that performs a repetitive series of specific tasks in an exact amount of time requires a real-time operating system</a:t>
            </a:r>
            <a:r>
              <a:rPr lang="en-US" sz="1200" b="0" i="0" u="none" strike="noStrike" kern="120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RTOS).</a:t>
            </a:r>
          </a:p>
          <a:p>
            <a:pPr marL="171450" lvl="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Multiuser operating systems allow multiple users access to the computer at the same time.</a:t>
            </a:r>
          </a:p>
          <a:p>
            <a:pPr marL="34290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UNIX is a multiuser, multitasking OS that is used as a network OS.</a:t>
            </a:r>
          </a:p>
        </p:txBody>
      </p:sp>
      <p:sp>
        <p:nvSpPr>
          <p:cNvPr id="4" name="Slide Number Placeholder 3"/>
          <p:cNvSpPr>
            <a:spLocks noGrp="1"/>
          </p:cNvSpPr>
          <p:nvPr>
            <p:ph type="sldNum" sz="quarter" idx="10"/>
          </p:nvPr>
        </p:nvSpPr>
        <p:spPr/>
        <p:txBody>
          <a:bodyPr/>
          <a:lstStyle/>
          <a:p>
            <a:fld id="{277E2621-405C-4F83-9120-2E9601611C17}" type="slidenum">
              <a:rPr lang="en-US" smtClean="0"/>
              <a:pPr/>
              <a:t>9</a:t>
            </a:fld>
            <a:endParaRPr lang="en-US" dirty="0"/>
          </a:p>
        </p:txBody>
      </p:sp>
    </p:spTree>
    <p:extLst>
      <p:ext uri="{BB962C8B-B14F-4D97-AF65-F5344CB8AC3E}">
        <p14:creationId xmlns:p14="http://schemas.microsoft.com/office/powerpoint/2010/main" val="530686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a:p>
        </p:txBody>
      </p:sp>
      <p:sp>
        <p:nvSpPr>
          <p:cNvPr id="26" name="Shape 26"/>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3200" b="0" i="0" u="none" strike="noStrike" cap="none">
                <a:solidFill>
                  <a:srgbClr val="007FA3"/>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24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a:t>Edit Master text styles</a:t>
            </a:r>
          </a:p>
          <a:p>
            <a:pPr lvl="1"/>
            <a:endParaRPr lang="en-US" dirty="0"/>
          </a:p>
          <a:p>
            <a:pPr lvl="2"/>
            <a:endParaRPr lang="en-US" dirty="0"/>
          </a:p>
        </p:txBody>
      </p:sp>
      <p:sp>
        <p:nvSpPr>
          <p:cNvPr id="27" name="Shape 27"/>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fld id="{CA171497-280E-4A7A-9FDA-725956F2C8B6}" type="datetime1">
              <a:rPr lang="en-US" smtClean="0"/>
              <a:t>3/30/2018</a:t>
            </a:fld>
            <a:endParaRPr lang="en-US" dirty="0"/>
          </a:p>
        </p:txBody>
      </p:sp>
    </p:spTree>
    <p:extLst>
      <p:ext uri="{BB962C8B-B14F-4D97-AF65-F5344CB8AC3E}">
        <p14:creationId xmlns:p14="http://schemas.microsoft.com/office/powerpoint/2010/main" val="1217802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4" name="Date Placeholder 3"/>
          <p:cNvSpPr>
            <a:spLocks noGrp="1"/>
          </p:cNvSpPr>
          <p:nvPr>
            <p:ph type="dt" sz="half" idx="11"/>
          </p:nvPr>
        </p:nvSpPr>
        <p:spPr/>
        <p:txBody>
          <a:bodyPr/>
          <a:lstStyle/>
          <a:p>
            <a:fld id="{E3B7A3B1-0BF1-4075-B8B0-1F0F83C088AE}" type="datetime1">
              <a:rPr lang="en-US" smtClean="0"/>
              <a:t>3/30/2018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152463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0"/>
            <a:ext cx="8229600" cy="1312652"/>
          </a:xfrm>
        </p:spPr>
        <p:txBody>
          <a:bodyPr anchor="ctr"/>
          <a:lstStyle>
            <a:lvl1pPr>
              <a:defRPr sz="4000"/>
            </a:lvl1p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sz="3200"/>
            </a:lvl1pPr>
            <a:lvl2pPr>
              <a:buClr>
                <a:schemeClr val="tx1"/>
              </a:buClr>
              <a:defRPr sz="2800"/>
            </a:lvl2pPr>
            <a:lvl3pPr>
              <a:buClr>
                <a:schemeClr val="tx1"/>
              </a:buClr>
              <a:defRPr sz="2400"/>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9" name="Date Placeholder 3"/>
          <p:cNvSpPr>
            <a:spLocks noGrp="1"/>
          </p:cNvSpPr>
          <p:nvPr>
            <p:ph type="dt" sz="half" idx="10"/>
          </p:nvPr>
        </p:nvSpPr>
        <p:spPr>
          <a:xfrm>
            <a:off x="6335713" y="113072"/>
            <a:ext cx="2133600" cy="182880"/>
          </a:xfrm>
        </p:spPr>
        <p:txBody>
          <a:bodyPr/>
          <a:lstStyle/>
          <a:p>
            <a:fld id="{15E94CDF-0BB7-431B-B614-1FB4EB46B864}" type="datetime1">
              <a:rPr lang="en-US" smtClean="0"/>
              <a:t>3/30/2018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2109093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4" name="Date Placeholder 3"/>
          <p:cNvSpPr>
            <a:spLocks noGrp="1"/>
          </p:cNvSpPr>
          <p:nvPr>
            <p:ph type="dt" sz="half" idx="10"/>
          </p:nvPr>
        </p:nvSpPr>
        <p:spPr/>
        <p:txBody>
          <a:bodyPr/>
          <a:lstStyle/>
          <a:p>
            <a:fld id="{CDB38FA0-E908-4D3C-AC8B-725E5CB0C3D6}" type="datetime1">
              <a:rPr lang="en-US" smtClean="0"/>
              <a:t>3/30/2018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75200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40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2" name="Date Placeholder 1"/>
          <p:cNvSpPr>
            <a:spLocks noGrp="1"/>
          </p:cNvSpPr>
          <p:nvPr>
            <p:ph type="dt" sz="half" idx="10"/>
          </p:nvPr>
        </p:nvSpPr>
        <p:spPr/>
        <p:txBody>
          <a:bodyPr/>
          <a:lstStyle>
            <a:lvl1pPr>
              <a:defRPr>
                <a:solidFill>
                  <a:schemeClr val="tx1"/>
                </a:solidFill>
              </a:defRPr>
            </a:lvl1pPr>
          </a:lstStyle>
          <a:p>
            <a:fld id="{34786139-B08E-440F-A2EE-1144C22A8FE6}" type="datetime1">
              <a:rPr lang="en-US" smtClean="0"/>
              <a:t>3/30/2018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7" name="Picture 6" descr="Pearson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00410" y="6376789"/>
            <a:ext cx="918000" cy="279915"/>
          </a:xfrm>
          <a:prstGeom prst="rect">
            <a:avLst/>
          </a:prstGeom>
        </p:spPr>
      </p:pic>
    </p:spTree>
    <p:extLst>
      <p:ext uri="{BB962C8B-B14F-4D97-AF65-F5344CB8AC3E}">
        <p14:creationId xmlns:p14="http://schemas.microsoft.com/office/powerpoint/2010/main" val="22037960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sz="4000"/>
            </a:lvl1p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3200"/>
            </a:lvl1pPr>
            <a:lvl2pPr>
              <a:defRPr sz="2800"/>
            </a:lvl2pPr>
            <a:lvl3pPr>
              <a:defRPr sz="24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3200"/>
            </a:lvl1pPr>
            <a:lvl2pPr>
              <a:defRPr sz="2800"/>
            </a:lvl2pPr>
            <a:lvl3pPr>
              <a:defRPr sz="24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6156170-31E9-4BB9-8214-EDF81CF4C82B}" type="datetime1">
              <a:rPr lang="en-US" smtClean="0"/>
              <a:t>3/30/2018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31547999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Title 6"/>
          <p:cNvSpPr>
            <a:spLocks noGrp="1"/>
          </p:cNvSpPr>
          <p:nvPr>
            <p:ph type="title"/>
          </p:nvPr>
        </p:nvSpPr>
        <p:spPr>
          <a:xfrm>
            <a:off x="457200" y="0"/>
            <a:ext cx="8229600" cy="1312652"/>
          </a:xfrm>
        </p:spPr>
        <p:txBody>
          <a:bodyPr anchor="ctr"/>
          <a:lstStyle>
            <a:lvl1pPr>
              <a:defRPr sz="4000"/>
            </a:lvl1pPr>
          </a:lstStyle>
          <a:p>
            <a:r>
              <a:rPr lang="en-US" dirty="0"/>
              <a:t>Click to edit Master title style</a:t>
            </a:r>
          </a:p>
        </p:txBody>
      </p:sp>
      <p:sp>
        <p:nvSpPr>
          <p:cNvPr id="3" name="Date Placeholder 2"/>
          <p:cNvSpPr>
            <a:spLocks noGrp="1"/>
          </p:cNvSpPr>
          <p:nvPr>
            <p:ph type="dt" sz="half" idx="10"/>
          </p:nvPr>
        </p:nvSpPr>
        <p:spPr/>
        <p:txBody>
          <a:bodyPr/>
          <a:lstStyle/>
          <a:p>
            <a:fld id="{BC33B934-923A-461C-AA17-D92D00D20DEE}" type="datetime1">
              <a:rPr lang="en-US" smtClean="0"/>
              <a:t>3/30/2018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18551265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B3AEE905-744E-433B-99FE-4490E3226F2E}" type="datetime1">
              <a:rPr lang="en-US" smtClean="0"/>
              <a:t>3/30/2018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711136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pPr lvl="0"/>
            <a:r>
              <a:rPr lang="en-US"/>
              <a:t>Edit Master text styles</a:t>
            </a:r>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pPr lvl="0"/>
            <a:r>
              <a:rPr lang="en-US"/>
              <a:t>Edit Master text styles</a:t>
            </a:r>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fld id="{F52CDF79-089C-41C3-B55D-96DC1881DBBF}" type="datetime1">
              <a:rPr lang="en-US" smtClean="0"/>
              <a:t>3/30/2018</a:t>
            </a:fld>
            <a:endParaRPr lang="en-US" dirty="0"/>
          </a:p>
        </p:txBody>
      </p:sp>
    </p:spTree>
    <p:extLst>
      <p:ext uri="{BB962C8B-B14F-4D97-AF65-F5344CB8AC3E}">
        <p14:creationId xmlns:p14="http://schemas.microsoft.com/office/powerpoint/2010/main" val="3366104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pPr lvl="0"/>
            <a:r>
              <a:rPr lang="en-US"/>
              <a:t>Edit Master text styles</a:t>
            </a: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pPr lvl="0"/>
            <a:r>
              <a:rPr lang="en-US"/>
              <a:t>Edit Master text styles</a:t>
            </a: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pPr lvl="0"/>
            <a:r>
              <a:rPr lang="en-US"/>
              <a:t>Edit Master text styles</a:t>
            </a: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fld id="{DA4AA97C-757F-4892-ADC5-FAB09D5E23DC}" type="datetime1">
              <a:rPr lang="en-US" smtClean="0"/>
              <a:t>3/30/2018</a:t>
            </a:fld>
            <a:endParaRPr lang="en-US"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96912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Learning Objectives">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a:p>
        </p:txBody>
      </p:sp>
      <p:sp>
        <p:nvSpPr>
          <p:cNvPr id="49" name="Shape 49"/>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118871" marR="0" lvl="0" indent="-93471" algn="l" rtl="0">
              <a:spcBef>
                <a:spcPts val="1500"/>
              </a:spcBef>
              <a:buClr>
                <a:srgbClr val="007FA3"/>
              </a:buClr>
              <a:buSzPct val="25000"/>
              <a:buFont typeface="Arial"/>
              <a:buChar char="•"/>
              <a:defRPr sz="1600" b="0" i="0" u="none" strike="noStrike" cap="none">
                <a:solidFill>
                  <a:schemeClr val="dk1"/>
                </a:solidFill>
                <a:latin typeface="Arial"/>
                <a:ea typeface="Arial"/>
                <a:cs typeface="Arial"/>
                <a:sym typeface="Arial"/>
              </a:defRPr>
            </a:lvl1pPr>
            <a:lvl2pPr marL="569913" marR="0" lvl="1" indent="-188912"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a:t>Edit Master text styles</a:t>
            </a:r>
          </a:p>
        </p:txBody>
      </p:sp>
      <p:sp>
        <p:nvSpPr>
          <p:cNvPr id="50" name="Shape 5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1" name="Shape 5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fld id="{43B9ACBC-2A90-481B-A6F9-4030EF544EC1}" type="datetime1">
              <a:rPr lang="en-US" smtClean="0"/>
              <a:t>3/30/2018</a:t>
            </a:fld>
            <a:endParaRPr lang="en-US" dirty="0"/>
          </a:p>
        </p:txBody>
      </p:sp>
      <p:sp>
        <p:nvSpPr>
          <p:cNvPr id="52" name="Shape 5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798009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pPr lvl="0"/>
            <a:r>
              <a:rPr lang="en-US"/>
              <a:t>Edit Master text styles</a:t>
            </a: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fld id="{C93B27D6-A2B4-49F1-B2BB-DFF8CCAA81A1}" type="datetime1">
              <a:rPr lang="en-US" smtClean="0"/>
              <a:t>3/30/2018</a:t>
            </a:fld>
            <a:endParaRPr lang="en-US"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820614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pPr lvl="0"/>
            <a:r>
              <a:rPr lang="en-US"/>
              <a:t>Edit Master text styles</a:t>
            </a: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a:t>Edit Master text styles</a:t>
            </a:r>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fld id="{BED0C1EC-D760-460D-B51B-ADCD4591BD9F}" type="datetime1">
              <a:rPr lang="en-US" smtClean="0"/>
              <a:t>3/30/2018</a:t>
            </a:fld>
            <a:endParaRPr lang="en-US"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4252342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pPr lvl="0"/>
            <a:r>
              <a:rPr lang="en-US"/>
              <a:t>Edit Master text styles</a:t>
            </a: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fld id="{DC289AB0-D10A-4611-8CB1-7BEEA2C797FB}" type="datetime1">
              <a:rPr lang="en-US" smtClean="0"/>
              <a:t>3/30/2018</a:t>
            </a:fld>
            <a:endParaRPr lang="en-US"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3006942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fld id="{EF0E9D33-2625-48CD-9699-8C4818C159FF}" type="datetime1">
              <a:rPr lang="en-US" smtClean="0"/>
              <a:t>3/30/2018</a:t>
            </a:fld>
            <a:endParaRPr lang="en-US" dirty="0"/>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33869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4" name="Date Placeholder 3"/>
          <p:cNvSpPr>
            <a:spLocks noGrp="1"/>
          </p:cNvSpPr>
          <p:nvPr>
            <p:ph type="dt" sz="half" idx="11"/>
          </p:nvPr>
        </p:nvSpPr>
        <p:spPr/>
        <p:txBody>
          <a:bodyPr/>
          <a:lstStyle/>
          <a:p>
            <a:fld id="{3A5077BA-80F9-4E42-84E7-DBA870C9B7CB}" type="datetime1">
              <a:rPr lang="en-US" smtClean="0"/>
              <a:t>3/30/2018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981062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fld id="{25D893A7-7601-4462-B066-ADB87642455D}" type="datetime1">
              <a:rPr lang="en-US" smtClean="0"/>
              <a:t>3/30/2018</a:t>
            </a:fld>
            <a:endParaRPr lang="en-US"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fld id="{200B2350-5261-4F5C-9DF5-EF0D264FC8D2}" type="slidenum">
              <a:rPr lang="en-US" smtClean="0"/>
              <a:pPr/>
              <a:t>‹#›</a:t>
            </a:fld>
            <a:endParaRPr lang="en-US" dirty="0"/>
          </a:p>
        </p:txBody>
      </p:sp>
      <p:pic>
        <p:nvPicPr>
          <p:cNvPr id="15" name="Shape 15" descr="Pearson Logo"/>
          <p:cNvPicPr preferRelativeResize="0"/>
          <p:nvPr/>
        </p:nvPicPr>
        <p:blipFill rotWithShape="1">
          <a:blip r:embed="rId18">
            <a:alphaModFix/>
          </a:blip>
          <a:srcRect/>
          <a:stretch/>
        </p:blipFill>
        <p:spPr>
          <a:xfrm>
            <a:off x="443972" y="6429709"/>
            <a:ext cx="917999" cy="279914"/>
          </a:xfrm>
          <a:prstGeom prst="rect">
            <a:avLst/>
          </a:prstGeom>
          <a:noFill/>
          <a:ln>
            <a:noFill/>
          </a:ln>
        </p:spPr>
      </p:pic>
      <p:sp>
        <p:nvSpPr>
          <p:cNvPr id="16" name="Shape 16"/>
          <p:cNvSpPr txBox="1"/>
          <p:nvPr/>
        </p:nvSpPr>
        <p:spPr>
          <a:xfrm>
            <a:off x="1600200" y="6429344"/>
            <a:ext cx="7162799" cy="200054"/>
          </a:xfrm>
          <a:prstGeom prst="rect">
            <a:avLst/>
          </a:prstGeom>
          <a:noFill/>
          <a:ln>
            <a:noFill/>
          </a:ln>
        </p:spPr>
        <p:txBody>
          <a:bodyPr lIns="91425" tIns="45700" rIns="91425" bIns="45700" anchor="t"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a:ea typeface="Verdana" panose="020B0604030504040204" pitchFamily="34" charset="0"/>
                <a:cs typeface="Verdana" panose="020B0604030504040204" pitchFamily="34" charset="0"/>
              </a:rPr>
              <a:t>Copyright © 2019, 2018, 2017 Pearson Education, Inc. All Rights Reserved</a:t>
            </a:r>
          </a:p>
        </p:txBody>
      </p:sp>
    </p:spTree>
    <p:extLst>
      <p:ext uri="{BB962C8B-B14F-4D97-AF65-F5344CB8AC3E}">
        <p14:creationId xmlns:p14="http://schemas.microsoft.com/office/powerpoint/2010/main" val="616368185"/>
      </p:ext>
    </p:extLst>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2" r:id="rId8"/>
    <p:sldLayoutId id="2147483657" r:id="rId9"/>
    <p:sldLayoutId id="2147483656" r:id="rId10"/>
    <p:sldLayoutId id="2147483650" r:id="rId11"/>
    <p:sldLayoutId id="2147483659" r:id="rId12"/>
    <p:sldLayoutId id="2147483658" r:id="rId13"/>
    <p:sldLayoutId id="2147483660" r:id="rId14"/>
    <p:sldLayoutId id="2147483654" r:id="rId15"/>
    <p:sldLayoutId id="2147483655" r:id="rId16"/>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100000"/>
              </a:lnSpc>
              <a:spcBef>
                <a:spcPts val="0"/>
              </a:spcBef>
              <a:buClr>
                <a:srgbClr val="007FA3"/>
              </a:buClr>
              <a:buSzPct val="25000"/>
              <a:buFont typeface="Times New Roman"/>
              <a:buNone/>
            </a:pPr>
            <a:r>
              <a:rPr lang="en-US" sz="3400" b="1" i="0" u="none" strike="noStrike" cap="none" dirty="0">
                <a:solidFill>
                  <a:srgbClr val="007FA3"/>
                </a:solidFill>
                <a:latin typeface="Times New Roman"/>
                <a:ea typeface="Times New Roman"/>
                <a:cs typeface="Times New Roman"/>
                <a:sym typeface="Times New Roman"/>
              </a:rPr>
              <a:t>Technology in Action</a:t>
            </a:r>
          </a:p>
        </p:txBody>
      </p:sp>
      <p:sp>
        <p:nvSpPr>
          <p:cNvPr id="196" name="Shape 196"/>
          <p:cNvSpPr txBox="1">
            <a:spLocks noGrp="1"/>
          </p:cNvSpPr>
          <p:nvPr>
            <p:ph type="body" idx="1"/>
          </p:nvPr>
        </p:nvSpPr>
        <p:spPr>
          <a:xfrm>
            <a:off x="457200" y="967566"/>
            <a:ext cx="8229600" cy="5158597"/>
          </a:xfrm>
          <a:prstGeom prst="rect">
            <a:avLst/>
          </a:prstGeom>
          <a:noFill/>
          <a:ln>
            <a:noFill/>
          </a:ln>
        </p:spPr>
        <p:txBody>
          <a:bodyPr lIns="0" tIns="0" rIns="0" bIns="0" anchor="t" anchorCtr="0">
            <a:noAutofit/>
          </a:bodyPr>
          <a:lstStyle/>
          <a:p>
            <a:pPr marL="0" lvl="0" indent="0">
              <a:spcBef>
                <a:spcPts val="0"/>
              </a:spcBef>
              <a:buSzPct val="25000"/>
              <a:buNone/>
            </a:pPr>
            <a:r>
              <a:rPr lang="en-US" sz="2000" dirty="0"/>
              <a:t>15</a:t>
            </a:r>
            <a:r>
              <a:rPr lang="en-US" sz="2000" baseline="30000" dirty="0"/>
              <a:t>th</a:t>
            </a:r>
            <a:r>
              <a:rPr lang="en-US" sz="2000" dirty="0"/>
              <a:t> Edition</a:t>
            </a:r>
          </a:p>
        </p:txBody>
      </p:sp>
      <p:sp>
        <p:nvSpPr>
          <p:cNvPr id="198" name="Shape 198"/>
          <p:cNvSpPr txBox="1">
            <a:spLocks noGrp="1"/>
          </p:cNvSpPr>
          <p:nvPr>
            <p:ph type="body" idx="4294967295"/>
          </p:nvPr>
        </p:nvSpPr>
        <p:spPr>
          <a:xfrm>
            <a:off x="5486400" y="1600200"/>
            <a:ext cx="3657600" cy="1600200"/>
          </a:xfrm>
          <a:prstGeom prst="rect">
            <a:avLst/>
          </a:prstGeom>
          <a:noFill/>
          <a:ln>
            <a:noFill/>
          </a:ln>
        </p:spPr>
        <p:txBody>
          <a:bodyPr lIns="0" tIns="0" rIns="0" bIns="0" anchor="b" anchorCtr="0">
            <a:noAutofit/>
          </a:bodyPr>
          <a:lstStyle/>
          <a:p>
            <a:pPr marL="0" marR="0" lvl="0" indent="0" algn="l" rtl="0">
              <a:spcBef>
                <a:spcPts val="0"/>
              </a:spcBef>
              <a:buClr>
                <a:srgbClr val="007FA3"/>
              </a:buClr>
              <a:buSzPct val="25000"/>
              <a:buFont typeface="Arial"/>
              <a:buNone/>
            </a:pPr>
            <a:r>
              <a:rPr lang="en-US" sz="3000" b="0" i="0" u="none" strike="noStrike" cap="none" dirty="0">
                <a:solidFill>
                  <a:schemeClr val="dk1"/>
                </a:solidFill>
                <a:latin typeface="Arial"/>
                <a:ea typeface="Arial"/>
                <a:cs typeface="Arial"/>
                <a:sym typeface="Arial"/>
              </a:rPr>
              <a:t>Chapter </a:t>
            </a:r>
            <a:r>
              <a:rPr lang="en-US" sz="3000" dirty="0"/>
              <a:t>5</a:t>
            </a:r>
            <a:endParaRPr lang="en-US" sz="3000" b="0" i="0" u="none" strike="noStrike" cap="none" dirty="0">
              <a:solidFill>
                <a:schemeClr val="dk1"/>
              </a:solidFill>
              <a:latin typeface="Arial"/>
              <a:ea typeface="Arial"/>
              <a:cs typeface="Arial"/>
              <a:sym typeface="Arial"/>
            </a:endParaRPr>
          </a:p>
        </p:txBody>
      </p:sp>
      <p:sp>
        <p:nvSpPr>
          <p:cNvPr id="199" name="Shape 199"/>
          <p:cNvSpPr txBox="1">
            <a:spLocks noGrp="1"/>
          </p:cNvSpPr>
          <p:nvPr>
            <p:ph type="body" idx="4294967295"/>
          </p:nvPr>
        </p:nvSpPr>
        <p:spPr>
          <a:xfrm>
            <a:off x="5486400" y="3200400"/>
            <a:ext cx="3657600" cy="2925763"/>
          </a:xfrm>
          <a:prstGeom prst="rect">
            <a:avLst/>
          </a:prstGeom>
          <a:noFill/>
          <a:ln>
            <a:noFill/>
          </a:ln>
        </p:spPr>
        <p:txBody>
          <a:bodyPr lIns="0" tIns="0" rIns="0" bIns="0" anchor="t" anchorCtr="0">
            <a:noAutofit/>
          </a:bodyPr>
          <a:lstStyle/>
          <a:p>
            <a:pPr marL="101600" indent="0">
              <a:lnSpc>
                <a:spcPct val="120000"/>
              </a:lnSpc>
              <a:buNone/>
            </a:pPr>
            <a:r>
              <a:rPr lang="en-US" sz="2400" kern="1200" dirty="0">
                <a:solidFill>
                  <a:schemeClr val="tx1"/>
                </a:solidFill>
                <a:latin typeface="+mj-lt"/>
                <a:ea typeface="+mn-ea"/>
                <a:cs typeface="+mn-cs"/>
              </a:rPr>
              <a:t>System Software: The Operating System, Utility Programs, and File Management</a:t>
            </a:r>
          </a:p>
        </p:txBody>
      </p:sp>
      <p:pic>
        <p:nvPicPr>
          <p:cNvPr id="7" name="Picture 6" descr="Technology in Action: Complete, Fifteenth Edition by Evans, Martin, and Poatsy.">
            <a:extLst>
              <a:ext uri="{FF2B5EF4-FFF2-40B4-BE49-F238E27FC236}">
                <a16:creationId xmlns:a16="http://schemas.microsoft.com/office/drawing/2014/main" id="{5B9DABA7-5183-4A28-ACE8-32862274AB9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7367" y="1444626"/>
            <a:ext cx="3657600" cy="4681537"/>
          </a:xfrm>
          <a:prstGeom prst="rect">
            <a:avLst/>
          </a:prstGeom>
        </p:spPr>
      </p:pic>
    </p:spTree>
    <p:extLst>
      <p:ext uri="{BB962C8B-B14F-4D97-AF65-F5344CB8AC3E}">
        <p14:creationId xmlns:p14="http://schemas.microsoft.com/office/powerpoint/2010/main" val="3005531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458200" cy="1600200"/>
          </a:xfrm>
        </p:spPr>
        <p:txBody>
          <a:bodyPr>
            <a:normAutofit/>
          </a:bodyPr>
          <a:lstStyle/>
          <a:p>
            <a:r>
              <a:rPr lang="en-US" dirty="0"/>
              <a:t>What the Operating System Does</a:t>
            </a:r>
            <a:br>
              <a:rPr lang="en-US" dirty="0"/>
            </a:br>
            <a:r>
              <a:rPr lang="en-US" sz="3200" dirty="0"/>
              <a:t>The User Interface (1 of 2)</a:t>
            </a:r>
            <a:br>
              <a:rPr lang="en-US" sz="3200" dirty="0"/>
            </a:br>
            <a:r>
              <a:rPr lang="en-US" sz="2000" dirty="0"/>
              <a:t>(Objective 5.4)</a:t>
            </a:r>
            <a:endParaRPr lang="en-US" sz="2700" dirty="0"/>
          </a:p>
        </p:txBody>
      </p:sp>
      <p:sp>
        <p:nvSpPr>
          <p:cNvPr id="5" name="Rectangle 4"/>
          <p:cNvSpPr/>
          <p:nvPr/>
        </p:nvSpPr>
        <p:spPr>
          <a:xfrm>
            <a:off x="435428" y="1600200"/>
            <a:ext cx="8479972" cy="1077218"/>
          </a:xfrm>
          <a:prstGeom prst="rect">
            <a:avLst/>
          </a:prstGeom>
        </p:spPr>
        <p:txBody>
          <a:bodyPr wrap="square">
            <a:spAutoFit/>
          </a:bodyPr>
          <a:lstStyle/>
          <a:p>
            <a:pPr marL="256032" indent="-256032">
              <a:buClr>
                <a:srgbClr val="007FA3"/>
              </a:buClr>
              <a:buSzPct val="100000"/>
              <a:buFont typeface="Arial" panose="020B0604020202020204" pitchFamily="34" charset="0"/>
              <a:buChar char="•"/>
              <a:defRPr/>
            </a:pPr>
            <a:r>
              <a:rPr lang="en-US" sz="3200" dirty="0">
                <a:solidFill>
                  <a:srgbClr val="007FA3"/>
                </a:solidFill>
              </a:rPr>
              <a:t>OS—Coordinates and directs the flow of data and information</a:t>
            </a:r>
          </a:p>
        </p:txBody>
      </p:sp>
      <p:pic>
        <p:nvPicPr>
          <p:cNvPr id="6" name="Picture 5" descr="The functions shown are  as follows:&#10;• Manages computer hardware and peripherals &#10;• Provides a consistent interaction between applications and the CPU &#10;• Manages the processor &#10;• Manages memory and storage &#10;• Provides a user interface.">
            <a:extLst>
              <a:ext uri="{FF2B5EF4-FFF2-40B4-BE49-F238E27FC236}">
                <a16:creationId xmlns:a16="http://schemas.microsoft.com/office/drawing/2014/main" id="{AF07B614-B3E3-45BE-AE54-A52CCCD486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5600" y="2514600"/>
            <a:ext cx="4390644" cy="3760533"/>
          </a:xfrm>
          <a:prstGeom prst="rect">
            <a:avLst/>
          </a:prstGeom>
        </p:spPr>
      </p:pic>
    </p:spTree>
    <p:extLst>
      <p:ext uri="{BB962C8B-B14F-4D97-AF65-F5344CB8AC3E}">
        <p14:creationId xmlns:p14="http://schemas.microsoft.com/office/powerpoint/2010/main" val="2487488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457200" y="0"/>
            <a:ext cx="8458200" cy="1600200"/>
          </a:xfrm>
        </p:spPr>
        <p:txBody>
          <a:bodyPr>
            <a:normAutofit/>
          </a:bodyPr>
          <a:lstStyle/>
          <a:p>
            <a:pPr>
              <a:defRPr/>
            </a:pPr>
            <a:r>
              <a:rPr lang="en-US" dirty="0"/>
              <a:t>What the Operating System Does</a:t>
            </a:r>
            <a:br>
              <a:rPr lang="en-US" dirty="0"/>
            </a:br>
            <a:r>
              <a:rPr lang="en-US" sz="3200" dirty="0"/>
              <a:t>The User Interface (2 of 2)</a:t>
            </a:r>
            <a:br>
              <a:rPr lang="en-US" sz="3200" dirty="0"/>
            </a:br>
            <a:r>
              <a:rPr lang="en-US" sz="2000" dirty="0"/>
              <a:t>(Objective 5.4)</a:t>
            </a:r>
            <a:endParaRPr lang="en-US" sz="3000" dirty="0"/>
          </a:p>
        </p:txBody>
      </p:sp>
      <p:sp>
        <p:nvSpPr>
          <p:cNvPr id="77827" name="Rectangle 3"/>
          <p:cNvSpPr>
            <a:spLocks noGrp="1" noChangeArrowheads="1"/>
          </p:cNvSpPr>
          <p:nvPr>
            <p:ph idx="1"/>
          </p:nvPr>
        </p:nvSpPr>
        <p:spPr>
          <a:xfrm>
            <a:off x="457201" y="1600200"/>
            <a:ext cx="5715000" cy="3943713"/>
          </a:xfrm>
        </p:spPr>
        <p:txBody>
          <a:bodyPr>
            <a:normAutofit/>
          </a:bodyPr>
          <a:lstStyle/>
          <a:p>
            <a:pPr>
              <a:spcBef>
                <a:spcPts val="0"/>
              </a:spcBef>
              <a:spcAft>
                <a:spcPts val="1800"/>
              </a:spcAft>
              <a:defRPr/>
            </a:pPr>
            <a:r>
              <a:rPr lang="en-US" dirty="0"/>
              <a:t>Enables user to interact</a:t>
            </a:r>
            <a:br>
              <a:rPr lang="en-US" dirty="0"/>
            </a:br>
            <a:r>
              <a:rPr lang="en-US" dirty="0"/>
              <a:t>with the computer</a:t>
            </a:r>
          </a:p>
          <a:p>
            <a:pPr>
              <a:spcBef>
                <a:spcPts val="0"/>
              </a:spcBef>
              <a:spcAft>
                <a:spcPts val="1800"/>
              </a:spcAft>
              <a:defRPr/>
            </a:pPr>
            <a:r>
              <a:rPr lang="en-US" dirty="0"/>
              <a:t>Types of interfaces</a:t>
            </a:r>
          </a:p>
          <a:p>
            <a:pPr lvl="1">
              <a:spcBef>
                <a:spcPts val="0"/>
              </a:spcBef>
              <a:spcAft>
                <a:spcPts val="1800"/>
              </a:spcAft>
              <a:defRPr/>
            </a:pPr>
            <a:r>
              <a:rPr lang="en-US" dirty="0"/>
              <a:t>Command-driven interface</a:t>
            </a:r>
          </a:p>
          <a:p>
            <a:pPr lvl="1">
              <a:spcBef>
                <a:spcPts val="0"/>
              </a:spcBef>
              <a:spcAft>
                <a:spcPts val="1800"/>
              </a:spcAft>
              <a:defRPr/>
            </a:pPr>
            <a:r>
              <a:rPr lang="en-US" dirty="0"/>
              <a:t>Menu-driven interface</a:t>
            </a:r>
          </a:p>
          <a:p>
            <a:pPr lvl="1">
              <a:spcBef>
                <a:spcPts val="0"/>
              </a:spcBef>
              <a:spcAft>
                <a:spcPts val="1800"/>
              </a:spcAft>
              <a:defRPr/>
            </a:pPr>
            <a:r>
              <a:rPr lang="en-US" dirty="0"/>
              <a:t>Graphical user interface (GUI)</a:t>
            </a:r>
          </a:p>
        </p:txBody>
      </p:sp>
      <p:pic>
        <p:nvPicPr>
          <p:cNvPr id="4" name="Picture 3" descr="A screenshots show a) lines of commands on the screen, and b) menus such as File, Edit, Search, with File selected. File shows New, Open, Save, Save As, Close, Print, and Exit, with New Selected.">
            <a:extLst>
              <a:ext uri="{FF2B5EF4-FFF2-40B4-BE49-F238E27FC236}">
                <a16:creationId xmlns:a16="http://schemas.microsoft.com/office/drawing/2014/main" id="{5A229A0E-9F71-4A28-A96B-D72D7353A7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69888" y="1447800"/>
            <a:ext cx="2420112" cy="4880967"/>
          </a:xfrm>
          <a:prstGeom prst="rect">
            <a:avLst/>
          </a:prstGeom>
        </p:spPr>
      </p:pic>
    </p:spTree>
    <p:extLst>
      <p:ext uri="{BB962C8B-B14F-4D97-AF65-F5344CB8AC3E}">
        <p14:creationId xmlns:p14="http://schemas.microsoft.com/office/powerpoint/2010/main" val="1072084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8" name="Rectangle 6"/>
          <p:cNvSpPr>
            <a:spLocks noGrp="1" noChangeArrowheads="1"/>
          </p:cNvSpPr>
          <p:nvPr>
            <p:ph type="title"/>
          </p:nvPr>
        </p:nvSpPr>
        <p:spPr>
          <a:xfrm>
            <a:off x="457200" y="0"/>
            <a:ext cx="8686800" cy="1600200"/>
          </a:xfrm>
        </p:spPr>
        <p:txBody>
          <a:bodyPr>
            <a:normAutofit/>
          </a:bodyPr>
          <a:lstStyle/>
          <a:p>
            <a:pPr eaLnBrk="1" hangingPunct="1">
              <a:defRPr/>
            </a:pPr>
            <a:r>
              <a:rPr lang="en-US" dirty="0"/>
              <a:t>What the Operating System Does</a:t>
            </a:r>
            <a:br>
              <a:rPr lang="en-US" sz="4500" dirty="0"/>
            </a:br>
            <a:r>
              <a:rPr lang="en-US" sz="3200" dirty="0"/>
              <a:t>Hardware Coordination (1 of 3)</a:t>
            </a:r>
            <a:br>
              <a:rPr lang="en-US" sz="3200" dirty="0"/>
            </a:br>
            <a:r>
              <a:rPr lang="en-US" sz="2000" dirty="0"/>
              <a:t>(Objective 5.5)</a:t>
            </a:r>
            <a:endParaRPr lang="en-US" dirty="0"/>
          </a:p>
        </p:txBody>
      </p:sp>
      <p:sp>
        <p:nvSpPr>
          <p:cNvPr id="79879" name="Rectangle 7"/>
          <p:cNvSpPr>
            <a:spLocks noGrp="1" noChangeArrowheads="1"/>
          </p:cNvSpPr>
          <p:nvPr>
            <p:ph idx="1"/>
          </p:nvPr>
        </p:nvSpPr>
        <p:spPr>
          <a:xfrm>
            <a:off x="457200" y="1600200"/>
            <a:ext cx="3925615" cy="3913272"/>
          </a:xfrm>
        </p:spPr>
        <p:txBody>
          <a:bodyPr>
            <a:normAutofit/>
          </a:bodyPr>
          <a:lstStyle/>
          <a:p>
            <a:pPr>
              <a:spcBef>
                <a:spcPts val="0"/>
              </a:spcBef>
              <a:spcAft>
                <a:spcPts val="1800"/>
              </a:spcAft>
              <a:defRPr/>
            </a:pPr>
            <a:r>
              <a:rPr lang="en-US" dirty="0"/>
              <a:t>Event</a:t>
            </a:r>
          </a:p>
          <a:p>
            <a:pPr>
              <a:spcBef>
                <a:spcPts val="0"/>
              </a:spcBef>
              <a:spcAft>
                <a:spcPts val="1800"/>
              </a:spcAft>
              <a:defRPr/>
            </a:pPr>
            <a:r>
              <a:rPr lang="en-US" dirty="0"/>
              <a:t>Interrupt handler</a:t>
            </a:r>
          </a:p>
          <a:p>
            <a:pPr>
              <a:spcBef>
                <a:spcPts val="0"/>
              </a:spcBef>
              <a:spcAft>
                <a:spcPts val="1800"/>
              </a:spcAft>
              <a:defRPr/>
            </a:pPr>
            <a:r>
              <a:rPr lang="en-US" dirty="0"/>
              <a:t>Preemptive multitasking</a:t>
            </a:r>
          </a:p>
          <a:p>
            <a:pPr>
              <a:spcBef>
                <a:spcPts val="0"/>
              </a:spcBef>
              <a:spcAft>
                <a:spcPts val="1800"/>
              </a:spcAft>
              <a:defRPr/>
            </a:pPr>
            <a:r>
              <a:rPr lang="en-US" dirty="0"/>
              <a:t>Spooler</a:t>
            </a:r>
          </a:p>
        </p:txBody>
      </p:sp>
      <p:pic>
        <p:nvPicPr>
          <p:cNvPr id="4" name="Picture 3" descr="Step 1: CPU is playing a movie. Step 2: CPU receives an interrupt request from the printer. Step 3: Memo about movie stored in stack. Step 4: CPU executes printing. Step 5: Memo about movie retrieved from stack. Step 6: CPU resumes playing the movie.">
            <a:extLst>
              <a:ext uri="{FF2B5EF4-FFF2-40B4-BE49-F238E27FC236}">
                <a16:creationId xmlns:a16="http://schemas.microsoft.com/office/drawing/2014/main" id="{FAAA0133-6E3C-4B2D-8FF2-A261CDA175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0" y="1905000"/>
            <a:ext cx="5273040" cy="4080446"/>
          </a:xfrm>
          <a:prstGeom prst="rect">
            <a:avLst/>
          </a:prstGeom>
        </p:spPr>
      </p:pic>
    </p:spTree>
    <p:extLst>
      <p:ext uri="{BB962C8B-B14F-4D97-AF65-F5344CB8AC3E}">
        <p14:creationId xmlns:p14="http://schemas.microsoft.com/office/powerpoint/2010/main" val="3723581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457200" y="0"/>
            <a:ext cx="8686800" cy="1600200"/>
          </a:xfrm>
        </p:spPr>
        <p:txBody>
          <a:bodyPr>
            <a:normAutofit/>
          </a:bodyPr>
          <a:lstStyle/>
          <a:p>
            <a:pPr>
              <a:defRPr/>
            </a:pPr>
            <a:r>
              <a:rPr lang="en-US" dirty="0"/>
              <a:t>What the Operating System Does</a:t>
            </a:r>
            <a:br>
              <a:rPr lang="en-US" dirty="0"/>
            </a:br>
            <a:r>
              <a:rPr lang="en-US" sz="3200" dirty="0"/>
              <a:t>Hardware Coordination (2 of 3)</a:t>
            </a:r>
            <a:br>
              <a:rPr lang="en-US" sz="3200" dirty="0"/>
            </a:br>
            <a:r>
              <a:rPr lang="en-US" sz="2000" dirty="0"/>
              <a:t>(Objective 5.5)</a:t>
            </a:r>
            <a:endParaRPr lang="en-US" dirty="0"/>
          </a:p>
        </p:txBody>
      </p:sp>
      <p:sp>
        <p:nvSpPr>
          <p:cNvPr id="81923" name="Rectangle 3"/>
          <p:cNvSpPr>
            <a:spLocks noGrp="1" noChangeArrowheads="1"/>
          </p:cNvSpPr>
          <p:nvPr>
            <p:ph idx="1"/>
          </p:nvPr>
        </p:nvSpPr>
        <p:spPr>
          <a:xfrm>
            <a:off x="457200" y="1600201"/>
            <a:ext cx="8229600" cy="4495799"/>
          </a:xfrm>
        </p:spPr>
        <p:txBody>
          <a:bodyPr>
            <a:normAutofit lnSpcReduction="10000"/>
          </a:bodyPr>
          <a:lstStyle/>
          <a:p>
            <a:pPr>
              <a:spcBef>
                <a:spcPts val="0"/>
              </a:spcBef>
              <a:spcAft>
                <a:spcPts val="1200"/>
              </a:spcAft>
              <a:defRPr/>
            </a:pPr>
            <a:r>
              <a:rPr lang="en-US" dirty="0"/>
              <a:t>Memory and Storage Management</a:t>
            </a:r>
          </a:p>
          <a:p>
            <a:pPr lvl="1">
              <a:spcBef>
                <a:spcPts val="0"/>
              </a:spcBef>
              <a:spcAft>
                <a:spcPts val="1200"/>
              </a:spcAft>
              <a:defRPr/>
            </a:pPr>
            <a:r>
              <a:rPr lang="en-US" dirty="0">
                <a:effectLst/>
              </a:rPr>
              <a:t>RAM—limited capacity</a:t>
            </a:r>
          </a:p>
          <a:p>
            <a:pPr lvl="1">
              <a:spcBef>
                <a:spcPts val="0"/>
              </a:spcBef>
              <a:spcAft>
                <a:spcPts val="1200"/>
              </a:spcAft>
              <a:defRPr/>
            </a:pPr>
            <a:r>
              <a:rPr lang="en-US" dirty="0"/>
              <a:t>Borrowing drive space is called virtual memory</a:t>
            </a:r>
          </a:p>
          <a:p>
            <a:pPr lvl="1">
              <a:spcBef>
                <a:spcPts val="0"/>
              </a:spcBef>
              <a:spcAft>
                <a:spcPts val="1200"/>
              </a:spcAft>
              <a:defRPr/>
            </a:pPr>
            <a:r>
              <a:rPr lang="en-US" dirty="0"/>
              <a:t>Increase RAM to avoid using virtual memory</a:t>
            </a:r>
          </a:p>
          <a:p>
            <a:pPr lvl="1">
              <a:spcBef>
                <a:spcPts val="0"/>
              </a:spcBef>
              <a:spcAft>
                <a:spcPts val="1200"/>
              </a:spcAft>
              <a:defRPr/>
            </a:pPr>
            <a:r>
              <a:rPr lang="en-US" dirty="0"/>
              <a:t>Swap file</a:t>
            </a:r>
          </a:p>
          <a:p>
            <a:pPr lvl="1">
              <a:spcBef>
                <a:spcPts val="0"/>
              </a:spcBef>
              <a:spcAft>
                <a:spcPts val="1200"/>
              </a:spcAft>
              <a:defRPr/>
            </a:pPr>
            <a:r>
              <a:rPr lang="en-US" dirty="0"/>
              <a:t>Paging</a:t>
            </a:r>
          </a:p>
          <a:p>
            <a:pPr lvl="1">
              <a:spcBef>
                <a:spcPts val="0"/>
              </a:spcBef>
              <a:spcAft>
                <a:spcPts val="1200"/>
              </a:spcAft>
              <a:defRPr/>
            </a:pPr>
            <a:r>
              <a:rPr lang="en-US" dirty="0"/>
              <a:t>Thrashing	</a:t>
            </a:r>
          </a:p>
        </p:txBody>
      </p:sp>
      <p:pic>
        <p:nvPicPr>
          <p:cNvPr id="4" name="Picture 3" descr="A diagram shows the operating system at the center, where the RAM sends data and instructions not recently used to the hard drive, which sends data and instructions needed now to the RAM. The swap file is located in the hard drive.">
            <a:extLst>
              <a:ext uri="{FF2B5EF4-FFF2-40B4-BE49-F238E27FC236}">
                <a16:creationId xmlns:a16="http://schemas.microsoft.com/office/drawing/2014/main" id="{CBA5CACF-518E-4761-B3E3-677F68540D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7600" y="4175759"/>
            <a:ext cx="4682927" cy="2164080"/>
          </a:xfrm>
          <a:prstGeom prst="rect">
            <a:avLst/>
          </a:prstGeom>
        </p:spPr>
      </p:pic>
    </p:spTree>
    <p:extLst>
      <p:ext uri="{BB962C8B-B14F-4D97-AF65-F5344CB8AC3E}">
        <p14:creationId xmlns:p14="http://schemas.microsoft.com/office/powerpoint/2010/main" val="1218208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457200" y="0"/>
            <a:ext cx="8596770" cy="1600200"/>
          </a:xfrm>
        </p:spPr>
        <p:txBody>
          <a:bodyPr>
            <a:normAutofit/>
          </a:bodyPr>
          <a:lstStyle/>
          <a:p>
            <a:pPr>
              <a:defRPr/>
            </a:pPr>
            <a:r>
              <a:rPr lang="en-US" dirty="0"/>
              <a:t>What the Operating System Does</a:t>
            </a:r>
            <a:br>
              <a:rPr lang="en-US" dirty="0"/>
            </a:br>
            <a:r>
              <a:rPr lang="en-US" sz="3200" dirty="0"/>
              <a:t>Hardware Coordination (3 of 3)</a:t>
            </a:r>
            <a:br>
              <a:rPr lang="en-US" sz="3200" dirty="0"/>
            </a:br>
            <a:r>
              <a:rPr lang="en-US" sz="2000" dirty="0"/>
              <a:t>(Objective 5.5)</a:t>
            </a:r>
            <a:endParaRPr lang="en-US" sz="2475" dirty="0"/>
          </a:p>
        </p:txBody>
      </p:sp>
      <p:sp>
        <p:nvSpPr>
          <p:cNvPr id="81923" name="Rectangle 3"/>
          <p:cNvSpPr>
            <a:spLocks noGrp="1" noChangeArrowheads="1"/>
          </p:cNvSpPr>
          <p:nvPr>
            <p:ph idx="1"/>
          </p:nvPr>
        </p:nvSpPr>
        <p:spPr>
          <a:xfrm>
            <a:off x="457201" y="1600200"/>
            <a:ext cx="6400800" cy="3581400"/>
          </a:xfrm>
        </p:spPr>
        <p:txBody>
          <a:bodyPr>
            <a:normAutofit/>
          </a:bodyPr>
          <a:lstStyle/>
          <a:p>
            <a:pPr>
              <a:spcBef>
                <a:spcPts val="0"/>
              </a:spcBef>
              <a:spcAft>
                <a:spcPts val="1800"/>
              </a:spcAft>
              <a:defRPr/>
            </a:pPr>
            <a:r>
              <a:rPr lang="en-US" dirty="0"/>
              <a:t>Hardware and Peripheral Device Management</a:t>
            </a:r>
          </a:p>
          <a:p>
            <a:pPr lvl="1">
              <a:spcBef>
                <a:spcPts val="0"/>
              </a:spcBef>
              <a:spcAft>
                <a:spcPts val="1800"/>
              </a:spcAft>
              <a:defRPr/>
            </a:pPr>
            <a:r>
              <a:rPr lang="en-US" dirty="0">
                <a:effectLst/>
              </a:rPr>
              <a:t>Device driver</a:t>
            </a:r>
          </a:p>
          <a:p>
            <a:pPr lvl="1">
              <a:spcBef>
                <a:spcPts val="0"/>
              </a:spcBef>
              <a:spcAft>
                <a:spcPts val="1800"/>
              </a:spcAft>
              <a:defRPr/>
            </a:pPr>
            <a:r>
              <a:rPr lang="en-US" dirty="0"/>
              <a:t>Plug and Play </a:t>
            </a:r>
            <a:br>
              <a:rPr lang="en-US" dirty="0"/>
            </a:br>
            <a:r>
              <a:rPr lang="en-US" dirty="0"/>
              <a:t>(PnP)</a:t>
            </a:r>
          </a:p>
        </p:txBody>
      </p:sp>
      <p:pic>
        <p:nvPicPr>
          <p:cNvPr id="4" name="Picture 3" descr="The device manager screen displays MAP-HP expanded to Audio inputs and outputs, computer, disk drives, display adapters, DVD/CD-ROM drives, human interface devices, IDE ATA/ATAPI controllers, keyboards, mice and other pointing devices, monitors; network adapters further expanded to ASIX AX8872 USB2.0 to fast Ethernet..., Qualcomm atheros 802.11 a/b/g/n dual..., realtek PCIe GBE family controller; portable devices, print queues, processors, software devices, sound, video and game controllers, storage controllers, system devices, and universal serial bus controllers. Another pop-up window for Qualcomm atheros 802.11 a/b/g/n dual band wireless... is opened within the device manager window containing option tabs such as events, resources, power management, general, advanced, driver, and details. The Driver tab is selected and shows the following.           Qualcomm atheros 802.11 a/b/g/n dual band wireless network module&#10;• Driver provider: Qualcomm atheros communications Inc.&#10;• Driver date: 6/14/2012&#10;• Driver version: 10.0.0.67 &#10;• Digital signer: Microsoft windows hardware compatibility publisher &#10;Virtual key for driver details is selected and reads, To view details about the driver files.       Update driver key reads, To update driver software for this device                                 Roll back driver key is disabled and reads, If the device fails after updating the driver, roll back to the previously installed driver                    Disable key reads, Disables the selected device     Uninstall key reads, To uninstall the driver (Advanced) &#10;Buttons for OK and Cancel are located at the bottom of the window. &#10;Annotations for roll back driver and realtek PCIe GBE family controller read, click to revert the previous driver, and locate device in list respectively.">
            <a:extLst>
              <a:ext uri="{FF2B5EF4-FFF2-40B4-BE49-F238E27FC236}">
                <a16:creationId xmlns:a16="http://schemas.microsoft.com/office/drawing/2014/main" id="{A847CBF8-A039-4500-9653-75D763DB91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7600" y="2410968"/>
            <a:ext cx="5333802" cy="3075432"/>
          </a:xfrm>
          <a:prstGeom prst="rect">
            <a:avLst/>
          </a:prstGeom>
        </p:spPr>
      </p:pic>
    </p:spTree>
    <p:extLst>
      <p:ext uri="{BB962C8B-B14F-4D97-AF65-F5344CB8AC3E}">
        <p14:creationId xmlns:p14="http://schemas.microsoft.com/office/powerpoint/2010/main" val="3831785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457200" y="0"/>
            <a:ext cx="8596770" cy="1600200"/>
          </a:xfrm>
        </p:spPr>
        <p:txBody>
          <a:bodyPr>
            <a:normAutofit/>
          </a:bodyPr>
          <a:lstStyle/>
          <a:p>
            <a:pPr>
              <a:defRPr/>
            </a:pPr>
            <a:r>
              <a:rPr lang="en-US" dirty="0"/>
              <a:t>What the Operating System Does</a:t>
            </a:r>
            <a:br>
              <a:rPr lang="en-US" dirty="0"/>
            </a:br>
            <a:r>
              <a:rPr lang="en-US" sz="3200" dirty="0"/>
              <a:t>Software Application Coordination</a:t>
            </a:r>
            <a:br>
              <a:rPr lang="en-US" sz="3200" dirty="0"/>
            </a:br>
            <a:r>
              <a:rPr lang="en-US" sz="2000" dirty="0"/>
              <a:t>(Objective 5.6)</a:t>
            </a:r>
            <a:endParaRPr lang="en-US" sz="2475" dirty="0"/>
          </a:p>
        </p:txBody>
      </p:sp>
      <p:sp>
        <p:nvSpPr>
          <p:cNvPr id="81923" name="Rectangle 3"/>
          <p:cNvSpPr>
            <a:spLocks noGrp="1" noChangeArrowheads="1"/>
          </p:cNvSpPr>
          <p:nvPr>
            <p:ph idx="1"/>
          </p:nvPr>
        </p:nvSpPr>
        <p:spPr>
          <a:xfrm>
            <a:off x="457200" y="1600200"/>
            <a:ext cx="8350973" cy="3581400"/>
          </a:xfrm>
        </p:spPr>
        <p:txBody>
          <a:bodyPr>
            <a:normAutofit/>
          </a:bodyPr>
          <a:lstStyle/>
          <a:p>
            <a:pPr>
              <a:spcBef>
                <a:spcPts val="0"/>
              </a:spcBef>
              <a:spcAft>
                <a:spcPts val="2400"/>
              </a:spcAft>
              <a:defRPr/>
            </a:pPr>
            <a:r>
              <a:rPr lang="en-US" dirty="0"/>
              <a:t>Application Programming Interface (API)</a:t>
            </a:r>
          </a:p>
          <a:p>
            <a:pPr lvl="1">
              <a:spcBef>
                <a:spcPts val="0"/>
              </a:spcBef>
              <a:spcAft>
                <a:spcPts val="2400"/>
              </a:spcAft>
              <a:defRPr/>
            </a:pPr>
            <a:r>
              <a:rPr lang="en-US" dirty="0"/>
              <a:t>Blocks of code the CPU recognizes</a:t>
            </a:r>
          </a:p>
          <a:p>
            <a:pPr lvl="1">
              <a:spcBef>
                <a:spcPts val="0"/>
              </a:spcBef>
              <a:spcAft>
                <a:spcPts val="2400"/>
              </a:spcAft>
              <a:defRPr/>
            </a:pPr>
            <a:r>
              <a:rPr lang="en-US" dirty="0"/>
              <a:t>Used for similar procedures</a:t>
            </a:r>
          </a:p>
          <a:p>
            <a:pPr lvl="1">
              <a:spcBef>
                <a:spcPts val="0"/>
              </a:spcBef>
              <a:spcAft>
                <a:spcPts val="2400"/>
              </a:spcAft>
              <a:defRPr/>
            </a:pPr>
            <a:r>
              <a:rPr lang="en-US" dirty="0"/>
              <a:t>Example: Microsoft Direct X</a:t>
            </a:r>
          </a:p>
        </p:txBody>
      </p:sp>
    </p:spTree>
    <p:extLst>
      <p:ext uri="{BB962C8B-B14F-4D97-AF65-F5344CB8AC3E}">
        <p14:creationId xmlns:p14="http://schemas.microsoft.com/office/powerpoint/2010/main" val="110266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457200" y="0"/>
            <a:ext cx="8458200" cy="1600200"/>
          </a:xfrm>
        </p:spPr>
        <p:txBody>
          <a:bodyPr/>
          <a:lstStyle/>
          <a:p>
            <a:r>
              <a:rPr lang="en-US" dirty="0"/>
              <a:t>Starting Your Computer</a:t>
            </a:r>
            <a:br>
              <a:rPr lang="en-US" dirty="0"/>
            </a:br>
            <a:r>
              <a:rPr lang="en-US" sz="3200" dirty="0"/>
              <a:t>The Boot Process (1 of 2)</a:t>
            </a:r>
            <a:br>
              <a:rPr lang="en-US" sz="3200" dirty="0"/>
            </a:br>
            <a:r>
              <a:rPr lang="en-US" sz="2000" dirty="0"/>
              <a:t>(Objective 5.7)</a:t>
            </a:r>
            <a:endParaRPr lang="en-US" dirty="0"/>
          </a:p>
        </p:txBody>
      </p:sp>
      <p:sp>
        <p:nvSpPr>
          <p:cNvPr id="84995" name="Rectangle 3"/>
          <p:cNvSpPr>
            <a:spLocks noGrp="1" noChangeArrowheads="1"/>
          </p:cNvSpPr>
          <p:nvPr>
            <p:ph idx="1"/>
          </p:nvPr>
        </p:nvSpPr>
        <p:spPr>
          <a:xfrm>
            <a:off x="457200" y="1600200"/>
            <a:ext cx="8358649" cy="4648200"/>
          </a:xfrm>
        </p:spPr>
        <p:txBody>
          <a:bodyPr/>
          <a:lstStyle/>
          <a:p>
            <a:pPr marL="0" indent="0">
              <a:spcBef>
                <a:spcPts val="0"/>
              </a:spcBef>
              <a:spcAft>
                <a:spcPts val="1500"/>
              </a:spcAft>
              <a:buNone/>
            </a:pPr>
            <a:r>
              <a:rPr lang="en-US" dirty="0"/>
              <a:t>Step 1: Activating BIOS</a:t>
            </a:r>
          </a:p>
          <a:p>
            <a:pPr lvl="1">
              <a:spcBef>
                <a:spcPts val="0"/>
              </a:spcBef>
              <a:spcAft>
                <a:spcPts val="1500"/>
              </a:spcAft>
            </a:pPr>
            <a:r>
              <a:rPr lang="en-US" dirty="0"/>
              <a:t>Manages the exchange of data between the OS and the input and output devices</a:t>
            </a:r>
          </a:p>
          <a:p>
            <a:pPr lvl="1">
              <a:spcBef>
                <a:spcPts val="0"/>
              </a:spcBef>
              <a:spcAft>
                <a:spcPts val="1500"/>
              </a:spcAft>
            </a:pPr>
            <a:r>
              <a:rPr lang="en-US" dirty="0"/>
              <a:t>BIOS is also responsible for loading the OS into RAM</a:t>
            </a:r>
          </a:p>
          <a:p>
            <a:pPr marL="0" indent="0">
              <a:spcBef>
                <a:spcPts val="0"/>
              </a:spcBef>
              <a:spcAft>
                <a:spcPts val="1500"/>
              </a:spcAft>
              <a:buNone/>
            </a:pPr>
            <a:r>
              <a:rPr lang="en-US" dirty="0"/>
              <a:t>Step 2: Performing the Power-On Self-Test</a:t>
            </a:r>
          </a:p>
          <a:p>
            <a:pPr lvl="1">
              <a:spcBef>
                <a:spcPts val="0"/>
              </a:spcBef>
              <a:spcAft>
                <a:spcPts val="1500"/>
              </a:spcAft>
            </a:pPr>
            <a:r>
              <a:rPr lang="en-US" dirty="0"/>
              <a:t>Ensures that essential peripheral devices are attached and operational</a:t>
            </a:r>
          </a:p>
        </p:txBody>
      </p:sp>
    </p:spTree>
    <p:extLst>
      <p:ext uri="{BB962C8B-B14F-4D97-AF65-F5344CB8AC3E}">
        <p14:creationId xmlns:p14="http://schemas.microsoft.com/office/powerpoint/2010/main" val="2428102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457200" y="0"/>
            <a:ext cx="8458200" cy="1600200"/>
          </a:xfrm>
        </p:spPr>
        <p:txBody>
          <a:bodyPr/>
          <a:lstStyle/>
          <a:p>
            <a:r>
              <a:rPr lang="en-US" dirty="0"/>
              <a:t>Starting Your Computer</a:t>
            </a:r>
            <a:br>
              <a:rPr lang="en-US" dirty="0"/>
            </a:br>
            <a:r>
              <a:rPr lang="en-US" sz="3200" dirty="0"/>
              <a:t>The Boot Process (2 of 2)</a:t>
            </a:r>
            <a:br>
              <a:rPr lang="en-US" sz="3200" dirty="0"/>
            </a:br>
            <a:r>
              <a:rPr lang="en-US" sz="2000" dirty="0"/>
              <a:t>(Objective 5.7)</a:t>
            </a:r>
            <a:endParaRPr lang="en-US" dirty="0"/>
          </a:p>
        </p:txBody>
      </p:sp>
      <p:sp>
        <p:nvSpPr>
          <p:cNvPr id="84995" name="Rectangle 3"/>
          <p:cNvSpPr>
            <a:spLocks noGrp="1" noChangeArrowheads="1"/>
          </p:cNvSpPr>
          <p:nvPr>
            <p:ph idx="1"/>
          </p:nvPr>
        </p:nvSpPr>
        <p:spPr>
          <a:xfrm>
            <a:off x="457200" y="1600200"/>
            <a:ext cx="8458199" cy="4648200"/>
          </a:xfrm>
        </p:spPr>
        <p:txBody>
          <a:bodyPr/>
          <a:lstStyle/>
          <a:p>
            <a:pPr marL="0" indent="0">
              <a:spcBef>
                <a:spcPts val="0"/>
              </a:spcBef>
              <a:spcAft>
                <a:spcPts val="1500"/>
              </a:spcAft>
              <a:buNone/>
            </a:pPr>
            <a:r>
              <a:rPr lang="en-US" dirty="0"/>
              <a:t>Step 3: Loading the OS</a:t>
            </a:r>
          </a:p>
          <a:p>
            <a:pPr lvl="1">
              <a:spcBef>
                <a:spcPts val="0"/>
              </a:spcBef>
              <a:spcAft>
                <a:spcPts val="1500"/>
              </a:spcAft>
            </a:pPr>
            <a:r>
              <a:rPr lang="en-US" dirty="0"/>
              <a:t>System files loaded into RAM</a:t>
            </a:r>
          </a:p>
          <a:p>
            <a:pPr lvl="1">
              <a:spcBef>
                <a:spcPts val="0"/>
              </a:spcBef>
              <a:spcAft>
                <a:spcPts val="1500"/>
              </a:spcAft>
            </a:pPr>
            <a:r>
              <a:rPr lang="en-US" dirty="0"/>
              <a:t>Kernel, essential component of the OS, is then loaded</a:t>
            </a:r>
          </a:p>
          <a:p>
            <a:pPr marL="0" indent="0">
              <a:spcBef>
                <a:spcPts val="0"/>
              </a:spcBef>
              <a:spcAft>
                <a:spcPts val="1500"/>
              </a:spcAft>
              <a:buNone/>
            </a:pPr>
            <a:r>
              <a:rPr lang="en-US" dirty="0"/>
              <a:t>Step 4: Checking Further Configurations and Customizations</a:t>
            </a:r>
          </a:p>
          <a:p>
            <a:pPr lvl="1">
              <a:spcBef>
                <a:spcPts val="0"/>
              </a:spcBef>
              <a:spcAft>
                <a:spcPts val="1500"/>
              </a:spcAft>
            </a:pPr>
            <a:r>
              <a:rPr lang="en-US" dirty="0"/>
              <a:t>Registry contains configurations used by the OS and applications</a:t>
            </a:r>
          </a:p>
        </p:txBody>
      </p:sp>
    </p:spTree>
    <p:extLst>
      <p:ext uri="{BB962C8B-B14F-4D97-AF65-F5344CB8AC3E}">
        <p14:creationId xmlns:p14="http://schemas.microsoft.com/office/powerpoint/2010/main" val="756015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0"/>
            <a:ext cx="8458200" cy="1600200"/>
          </a:xfrm>
        </p:spPr>
        <p:txBody>
          <a:bodyPr>
            <a:normAutofit/>
          </a:bodyPr>
          <a:lstStyle/>
          <a:p>
            <a:r>
              <a:rPr lang="en-US" dirty="0"/>
              <a:t>The Windows Interface</a:t>
            </a:r>
            <a:br>
              <a:rPr lang="en-US" sz="3000" dirty="0"/>
            </a:br>
            <a:r>
              <a:rPr lang="en-US" sz="3200" dirty="0"/>
              <a:t>Using Windows 10 (1 of 3)</a:t>
            </a:r>
            <a:br>
              <a:rPr lang="en-US" sz="2700" dirty="0"/>
            </a:br>
            <a:r>
              <a:rPr lang="en-US" sz="2000" dirty="0"/>
              <a:t>(Objective 5.8)</a:t>
            </a:r>
            <a:endParaRPr lang="en-US" sz="2700" dirty="0"/>
          </a:p>
        </p:txBody>
      </p:sp>
      <p:sp>
        <p:nvSpPr>
          <p:cNvPr id="6" name="Content Placeholder 5"/>
          <p:cNvSpPr>
            <a:spLocks noGrp="1"/>
          </p:cNvSpPr>
          <p:nvPr>
            <p:ph idx="1"/>
          </p:nvPr>
        </p:nvSpPr>
        <p:spPr>
          <a:xfrm>
            <a:off x="457200" y="1600200"/>
            <a:ext cx="7086599" cy="5029200"/>
          </a:xfrm>
        </p:spPr>
        <p:txBody>
          <a:bodyPr>
            <a:normAutofit/>
          </a:bodyPr>
          <a:lstStyle/>
          <a:p>
            <a:pPr>
              <a:spcBef>
                <a:spcPts val="0"/>
              </a:spcBef>
              <a:spcAft>
                <a:spcPts val="1500"/>
              </a:spcAft>
            </a:pPr>
            <a:r>
              <a:rPr lang="en-US" dirty="0"/>
              <a:t>Desktop</a:t>
            </a:r>
          </a:p>
          <a:p>
            <a:pPr lvl="1">
              <a:spcBef>
                <a:spcPts val="0"/>
              </a:spcBef>
              <a:spcAft>
                <a:spcPts val="1500"/>
              </a:spcAft>
            </a:pPr>
            <a:r>
              <a:rPr lang="en-US" dirty="0"/>
              <a:t>Primary working area</a:t>
            </a:r>
          </a:p>
          <a:p>
            <a:pPr>
              <a:spcBef>
                <a:spcPts val="0"/>
              </a:spcBef>
              <a:spcAft>
                <a:spcPts val="1500"/>
              </a:spcAft>
            </a:pPr>
            <a:r>
              <a:rPr lang="en-US" dirty="0"/>
              <a:t>Taskbar</a:t>
            </a:r>
          </a:p>
          <a:p>
            <a:pPr lvl="1">
              <a:spcBef>
                <a:spcPts val="0"/>
              </a:spcBef>
              <a:spcAft>
                <a:spcPts val="1500"/>
              </a:spcAft>
            </a:pPr>
            <a:r>
              <a:rPr lang="en-US" dirty="0"/>
              <a:t>Displays open and</a:t>
            </a:r>
            <a:br>
              <a:rPr lang="en-US" dirty="0"/>
            </a:br>
            <a:r>
              <a:rPr lang="en-US" dirty="0"/>
              <a:t>favorite applications for easy access</a:t>
            </a:r>
          </a:p>
          <a:p>
            <a:pPr>
              <a:spcBef>
                <a:spcPts val="0"/>
              </a:spcBef>
              <a:spcAft>
                <a:spcPts val="1500"/>
              </a:spcAft>
            </a:pPr>
            <a:r>
              <a:rPr lang="en-US" dirty="0"/>
              <a:t>Start Menu</a:t>
            </a:r>
          </a:p>
          <a:p>
            <a:pPr lvl="1">
              <a:spcBef>
                <a:spcPts val="0"/>
              </a:spcBef>
              <a:spcAft>
                <a:spcPts val="1500"/>
              </a:spcAft>
            </a:pPr>
            <a:r>
              <a:rPr lang="en-US" dirty="0"/>
              <a:t>Provides access to all applications and apps installed on your device</a:t>
            </a:r>
          </a:p>
        </p:txBody>
      </p:sp>
      <p:pic>
        <p:nvPicPr>
          <p:cNvPr id="4" name="Picture 3" descr="The annotations are:&#10;• Power and settings buttons&#10;• App list&#10;• Most used&#10;• Suggested &#10;• Rename groups &#10;• Pinned and resized tiles.">
            <a:extLst>
              <a:ext uri="{FF2B5EF4-FFF2-40B4-BE49-F238E27FC236}">
                <a16:creationId xmlns:a16="http://schemas.microsoft.com/office/drawing/2014/main" id="{785B29C1-8EF7-4DC6-95BB-9470102C08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0600" y="1605280"/>
            <a:ext cx="4273181" cy="2209800"/>
          </a:xfrm>
          <a:prstGeom prst="rect">
            <a:avLst/>
          </a:prstGeom>
        </p:spPr>
      </p:pic>
    </p:spTree>
    <p:extLst>
      <p:ext uri="{BB962C8B-B14F-4D97-AF65-F5344CB8AC3E}">
        <p14:creationId xmlns:p14="http://schemas.microsoft.com/office/powerpoint/2010/main" val="230491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0"/>
            <a:ext cx="8458200" cy="1600200"/>
          </a:xfrm>
        </p:spPr>
        <p:txBody>
          <a:bodyPr>
            <a:normAutofit/>
          </a:bodyPr>
          <a:lstStyle/>
          <a:p>
            <a:r>
              <a:rPr lang="en-US" dirty="0"/>
              <a:t>The Windows Interface</a:t>
            </a:r>
            <a:br>
              <a:rPr lang="en-US" sz="3000" dirty="0"/>
            </a:br>
            <a:r>
              <a:rPr lang="en-US" sz="3200" dirty="0"/>
              <a:t>Using Windows 10 (2 of 3)</a:t>
            </a:r>
            <a:br>
              <a:rPr lang="en-US" sz="2700" dirty="0"/>
            </a:br>
            <a:r>
              <a:rPr lang="en-US" sz="2000" dirty="0"/>
              <a:t>(Objective 5.8)</a:t>
            </a:r>
            <a:endParaRPr lang="en-US" sz="2700" dirty="0"/>
          </a:p>
        </p:txBody>
      </p:sp>
      <p:sp>
        <p:nvSpPr>
          <p:cNvPr id="6" name="Content Placeholder 5"/>
          <p:cNvSpPr>
            <a:spLocks noGrp="1"/>
          </p:cNvSpPr>
          <p:nvPr>
            <p:ph idx="1"/>
          </p:nvPr>
        </p:nvSpPr>
        <p:spPr>
          <a:xfrm>
            <a:off x="457200" y="1600200"/>
            <a:ext cx="8458199" cy="5029200"/>
          </a:xfrm>
        </p:spPr>
        <p:txBody>
          <a:bodyPr>
            <a:normAutofit/>
          </a:bodyPr>
          <a:lstStyle/>
          <a:p>
            <a:pPr>
              <a:spcBef>
                <a:spcPts val="0"/>
              </a:spcBef>
              <a:spcAft>
                <a:spcPts val="1800"/>
              </a:spcAft>
            </a:pPr>
            <a:r>
              <a:rPr lang="en-US" dirty="0"/>
              <a:t>Pinning</a:t>
            </a:r>
          </a:p>
          <a:p>
            <a:pPr lvl="1">
              <a:spcBef>
                <a:spcPts val="0"/>
              </a:spcBef>
              <a:spcAft>
                <a:spcPts val="1800"/>
              </a:spcAft>
            </a:pPr>
            <a:r>
              <a:rPr lang="en-US" dirty="0"/>
              <a:t>Choosing which applications are tiles on the Start menu</a:t>
            </a:r>
          </a:p>
          <a:p>
            <a:pPr>
              <a:spcBef>
                <a:spcPts val="0"/>
              </a:spcBef>
              <a:spcAft>
                <a:spcPts val="1800"/>
              </a:spcAft>
            </a:pPr>
            <a:r>
              <a:rPr lang="en-US" dirty="0"/>
              <a:t>Virtual desktops</a:t>
            </a:r>
          </a:p>
          <a:p>
            <a:pPr lvl="1">
              <a:spcBef>
                <a:spcPts val="0"/>
              </a:spcBef>
              <a:spcAft>
                <a:spcPts val="1800"/>
              </a:spcAft>
            </a:pPr>
            <a:r>
              <a:rPr lang="en-US" dirty="0"/>
              <a:t>Allow you to organize</a:t>
            </a:r>
            <a:br>
              <a:rPr lang="en-US" dirty="0"/>
            </a:br>
            <a:r>
              <a:rPr lang="en-US" dirty="0"/>
              <a:t>groups of windows</a:t>
            </a:r>
            <a:br>
              <a:rPr lang="en-US" dirty="0"/>
            </a:br>
            <a:r>
              <a:rPr lang="en-US" dirty="0"/>
              <a:t>into different displays</a:t>
            </a:r>
          </a:p>
        </p:txBody>
      </p:sp>
      <p:pic>
        <p:nvPicPr>
          <p:cNvPr id="4" name="Picture 3" descr="A screenshot shows two virtual desktops, Desktop 1 and Desktop 2.">
            <a:extLst>
              <a:ext uri="{FF2B5EF4-FFF2-40B4-BE49-F238E27FC236}">
                <a16:creationId xmlns:a16="http://schemas.microsoft.com/office/drawing/2014/main" id="{29DBB795-5B34-4F32-B162-73BCCE1298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0600" y="3124200"/>
            <a:ext cx="4227062" cy="2514600"/>
          </a:xfrm>
          <a:prstGeom prst="rect">
            <a:avLst/>
          </a:prstGeom>
        </p:spPr>
      </p:pic>
    </p:spTree>
    <p:extLst>
      <p:ext uri="{BB962C8B-B14F-4D97-AF65-F5344CB8AC3E}">
        <p14:creationId xmlns:p14="http://schemas.microsoft.com/office/powerpoint/2010/main" val="319576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5">
            <a:extLst>
              <a:ext uri="{FF2B5EF4-FFF2-40B4-BE49-F238E27FC236}">
                <a16:creationId xmlns:a16="http://schemas.microsoft.com/office/drawing/2014/main" id="{002AE585-F18D-4966-8121-DDC45FB9F84C}"/>
              </a:ext>
            </a:extLst>
          </p:cNvPr>
          <p:cNvSpPr txBox="1">
            <a:spLocks noGrp="1"/>
          </p:cNvSpPr>
          <p:nvPr>
            <p:ph type="title"/>
          </p:nvPr>
        </p:nvSpPr>
        <p:spPr>
          <a:xfrm>
            <a:off x="457200" y="215371"/>
            <a:ext cx="8229600" cy="1097279"/>
          </a:xfrm>
          <a:prstGeom prst="rect">
            <a:avLst/>
          </a:prstGeom>
          <a:noFill/>
          <a:ln>
            <a:noFill/>
          </a:ln>
        </p:spPr>
        <p:txBody>
          <a:bodyPr lIns="0" tIns="0" rIns="0" bIns="0" anchor="b" anchorCtr="0">
            <a:noAutofit/>
          </a:bodyPr>
          <a:lstStyle/>
          <a:p>
            <a:pPr marL="0" marR="0" lvl="0" indent="0" algn="l" rtl="0">
              <a:lnSpc>
                <a:spcPct val="100000"/>
              </a:lnSpc>
              <a:spcBef>
                <a:spcPts val="0"/>
              </a:spcBef>
              <a:buClr>
                <a:srgbClr val="007FA3"/>
              </a:buClr>
              <a:buSzPct val="25000"/>
              <a:buFont typeface="Times New Roman"/>
              <a:buNone/>
            </a:pPr>
            <a:r>
              <a:rPr lang="en-US" sz="3400" b="1" i="0" u="none" strike="noStrike" cap="none" dirty="0">
                <a:solidFill>
                  <a:srgbClr val="007FA3"/>
                </a:solidFill>
                <a:latin typeface="Times New Roman"/>
                <a:ea typeface="Times New Roman"/>
                <a:cs typeface="Times New Roman"/>
                <a:sym typeface="Times New Roman"/>
              </a:rPr>
              <a:t>Learning Objectives </a:t>
            </a:r>
            <a:r>
              <a:rPr lang="en-US" sz="2800" b="1" i="0" u="none" strike="noStrike" cap="none" dirty="0">
                <a:solidFill>
                  <a:srgbClr val="007FA3"/>
                </a:solidFill>
                <a:latin typeface="Times New Roman"/>
                <a:ea typeface="Times New Roman"/>
                <a:cs typeface="Times New Roman"/>
                <a:sym typeface="Times New Roman"/>
              </a:rPr>
              <a:t>(1 of 2)</a:t>
            </a:r>
          </a:p>
        </p:txBody>
      </p:sp>
      <p:sp>
        <p:nvSpPr>
          <p:cNvPr id="7" name="Subtitle 6"/>
          <p:cNvSpPr>
            <a:spLocks noGrp="1"/>
          </p:cNvSpPr>
          <p:nvPr>
            <p:ph type="body" idx="1"/>
          </p:nvPr>
        </p:nvSpPr>
        <p:spPr>
          <a:xfrm>
            <a:off x="457200" y="1600200"/>
            <a:ext cx="8458200" cy="4800600"/>
          </a:xfrm>
        </p:spPr>
        <p:txBody>
          <a:bodyPr>
            <a:normAutofit/>
          </a:bodyPr>
          <a:lstStyle/>
          <a:p>
            <a:pPr marL="692150" indent="-692150">
              <a:buNone/>
            </a:pPr>
            <a:r>
              <a:rPr lang="en-US" sz="2400" dirty="0">
                <a:latin typeface="Arial" panose="020B0604020202020204" pitchFamily="34" charset="0"/>
                <a:cs typeface="Arial" panose="020B0604020202020204" pitchFamily="34" charset="0"/>
              </a:rPr>
              <a:t>5.1  Discuss the functions of the operating system.</a:t>
            </a:r>
          </a:p>
          <a:p>
            <a:pPr marL="692150" indent="-692150">
              <a:buNone/>
            </a:pPr>
            <a:r>
              <a:rPr lang="en-US" sz="2400" dirty="0">
                <a:latin typeface="Arial" panose="020B0604020202020204" pitchFamily="34" charset="0"/>
                <a:cs typeface="Arial" panose="020B0604020202020204" pitchFamily="34" charset="0"/>
              </a:rPr>
              <a:t>5.2  Explain the most common operating systems for personal use.</a:t>
            </a:r>
          </a:p>
          <a:p>
            <a:pPr marL="692150" indent="-692150">
              <a:buNone/>
            </a:pPr>
            <a:r>
              <a:rPr lang="en-US" sz="2400" dirty="0">
                <a:latin typeface="Arial" panose="020B0604020202020204" pitchFamily="34" charset="0"/>
                <a:cs typeface="Arial" panose="020B0604020202020204" pitchFamily="34" charset="0"/>
              </a:rPr>
              <a:t>5.3  Explain the different kinds of operating systems for machines, networks, and business.</a:t>
            </a:r>
          </a:p>
          <a:p>
            <a:pPr marL="692150" indent="-692150">
              <a:buNone/>
            </a:pPr>
            <a:r>
              <a:rPr lang="en-US" sz="2400" dirty="0">
                <a:latin typeface="Arial" panose="020B0604020202020204" pitchFamily="34" charset="0"/>
                <a:cs typeface="Arial" panose="020B0604020202020204" pitchFamily="34" charset="0"/>
              </a:rPr>
              <a:t>5.4  Explain how the operating system provides a means for users to interact with the computer.</a:t>
            </a:r>
          </a:p>
          <a:p>
            <a:pPr marL="692150" indent="-692150">
              <a:buNone/>
            </a:pPr>
            <a:r>
              <a:rPr lang="en-US" sz="2400" dirty="0">
                <a:latin typeface="Arial" panose="020B0604020202020204" pitchFamily="34" charset="0"/>
                <a:cs typeface="Arial" panose="020B0604020202020204" pitchFamily="34" charset="0"/>
              </a:rPr>
              <a:t>5.5  Explain how the operating system helps manage hardware such as the processor, memory, storage, and peripheral devices.</a:t>
            </a:r>
          </a:p>
        </p:txBody>
      </p:sp>
    </p:spTree>
    <p:extLst>
      <p:ext uri="{BB962C8B-B14F-4D97-AF65-F5344CB8AC3E}">
        <p14:creationId xmlns:p14="http://schemas.microsoft.com/office/powerpoint/2010/main" val="1482885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0"/>
            <a:ext cx="8534400" cy="1600200"/>
          </a:xfrm>
        </p:spPr>
        <p:txBody>
          <a:bodyPr>
            <a:normAutofit/>
          </a:bodyPr>
          <a:lstStyle/>
          <a:p>
            <a:r>
              <a:rPr lang="en-US" dirty="0"/>
              <a:t>The Windows Interface</a:t>
            </a:r>
            <a:br>
              <a:rPr lang="en-US" dirty="0"/>
            </a:br>
            <a:r>
              <a:rPr lang="en-US" sz="3200" dirty="0"/>
              <a:t>Using Windows 10 (3 of 3)</a:t>
            </a:r>
            <a:br>
              <a:rPr lang="en-US" sz="3200" dirty="0"/>
            </a:br>
            <a:r>
              <a:rPr lang="en-US" sz="2000" dirty="0"/>
              <a:t>(Objective 5.8)</a:t>
            </a:r>
            <a:endParaRPr lang="en-US" sz="3000" dirty="0"/>
          </a:p>
        </p:txBody>
      </p:sp>
      <p:sp>
        <p:nvSpPr>
          <p:cNvPr id="6" name="Content Placeholder 5"/>
          <p:cNvSpPr>
            <a:spLocks noGrp="1"/>
          </p:cNvSpPr>
          <p:nvPr>
            <p:ph idx="1"/>
          </p:nvPr>
        </p:nvSpPr>
        <p:spPr>
          <a:xfrm>
            <a:off x="457200" y="1600200"/>
            <a:ext cx="4847035" cy="5181600"/>
          </a:xfrm>
        </p:spPr>
        <p:txBody>
          <a:bodyPr>
            <a:normAutofit/>
          </a:bodyPr>
          <a:lstStyle/>
          <a:p>
            <a:pPr>
              <a:spcBef>
                <a:spcPts val="0"/>
              </a:spcBef>
              <a:spcAft>
                <a:spcPts val="1200"/>
              </a:spcAft>
            </a:pPr>
            <a:r>
              <a:rPr lang="en-US" dirty="0"/>
              <a:t>macOS and Windows </a:t>
            </a:r>
          </a:p>
          <a:p>
            <a:pPr lvl="1">
              <a:spcBef>
                <a:spcPts val="0"/>
              </a:spcBef>
              <a:spcAft>
                <a:spcPts val="1200"/>
              </a:spcAft>
            </a:pPr>
            <a:r>
              <a:rPr lang="en-US" dirty="0"/>
              <a:t>Not compatible with each other</a:t>
            </a:r>
          </a:p>
          <a:p>
            <a:pPr lvl="1">
              <a:spcBef>
                <a:spcPts val="0"/>
              </a:spcBef>
              <a:spcAft>
                <a:spcPts val="1200"/>
              </a:spcAft>
            </a:pPr>
            <a:r>
              <a:rPr lang="en-US" dirty="0"/>
              <a:t>Similar in functionality</a:t>
            </a:r>
          </a:p>
          <a:p>
            <a:pPr>
              <a:spcBef>
                <a:spcPts val="0"/>
              </a:spcBef>
              <a:spcAft>
                <a:spcPts val="1200"/>
              </a:spcAft>
            </a:pPr>
            <a:r>
              <a:rPr lang="en-US" dirty="0"/>
              <a:t>Linux</a:t>
            </a:r>
          </a:p>
          <a:p>
            <a:pPr lvl="1">
              <a:spcBef>
                <a:spcPts val="0"/>
              </a:spcBef>
              <a:spcAft>
                <a:spcPts val="1200"/>
              </a:spcAft>
            </a:pPr>
            <a:r>
              <a:rPr lang="en-US" dirty="0"/>
              <a:t>Most interfaces are based on familiar Windows and </a:t>
            </a:r>
            <a:br>
              <a:rPr lang="en-US" dirty="0"/>
            </a:br>
            <a:r>
              <a:rPr lang="en-US" dirty="0"/>
              <a:t>macOS paradigms</a:t>
            </a:r>
          </a:p>
        </p:txBody>
      </p:sp>
      <p:pic>
        <p:nvPicPr>
          <p:cNvPr id="4" name="Picture 3" descr="A screenshot of the active desktop of Ubuntu Linux.">
            <a:extLst>
              <a:ext uri="{FF2B5EF4-FFF2-40B4-BE49-F238E27FC236}">
                <a16:creationId xmlns:a16="http://schemas.microsoft.com/office/drawing/2014/main" id="{92C44E3B-E063-4DCB-8481-3761621C4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5198" y="1746050"/>
            <a:ext cx="4182122" cy="2978349"/>
          </a:xfrm>
          <a:prstGeom prst="rect">
            <a:avLst/>
          </a:prstGeom>
        </p:spPr>
      </p:pic>
    </p:spTree>
    <p:extLst>
      <p:ext uri="{BB962C8B-B14F-4D97-AF65-F5344CB8AC3E}">
        <p14:creationId xmlns:p14="http://schemas.microsoft.com/office/powerpoint/2010/main" val="4107893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457200" y="0"/>
            <a:ext cx="8229600" cy="1600200"/>
          </a:xfrm>
        </p:spPr>
        <p:txBody>
          <a:bodyPr>
            <a:noAutofit/>
          </a:bodyPr>
          <a:lstStyle/>
          <a:p>
            <a:pPr>
              <a:defRPr/>
            </a:pPr>
            <a:r>
              <a:rPr lang="en-US" dirty="0"/>
              <a:t>File Management</a:t>
            </a:r>
            <a:br>
              <a:rPr lang="en-US" sz="3000" dirty="0"/>
            </a:br>
            <a:r>
              <a:rPr lang="en-US" sz="3200" dirty="0"/>
              <a:t>Organizing Your Files (1 of 6)</a:t>
            </a:r>
            <a:br>
              <a:rPr lang="en-US" sz="3200" dirty="0"/>
            </a:br>
            <a:r>
              <a:rPr lang="en-US" sz="2000" dirty="0"/>
              <a:t>(Objective 5.9)</a:t>
            </a:r>
            <a:endParaRPr lang="en-US" sz="3000" dirty="0"/>
          </a:p>
        </p:txBody>
      </p:sp>
      <p:sp>
        <p:nvSpPr>
          <p:cNvPr id="90115" name="Rectangle 3"/>
          <p:cNvSpPr>
            <a:spLocks noGrp="1" noChangeArrowheads="1"/>
          </p:cNvSpPr>
          <p:nvPr>
            <p:ph idx="1"/>
          </p:nvPr>
        </p:nvSpPr>
        <p:spPr>
          <a:xfrm>
            <a:off x="457200" y="1600200"/>
            <a:ext cx="8358649" cy="4800600"/>
          </a:xfrm>
        </p:spPr>
        <p:txBody>
          <a:bodyPr>
            <a:normAutofit/>
          </a:bodyPr>
          <a:lstStyle/>
          <a:p>
            <a:pPr>
              <a:spcBef>
                <a:spcPts val="0"/>
              </a:spcBef>
              <a:spcAft>
                <a:spcPts val="600"/>
              </a:spcAft>
              <a:defRPr/>
            </a:pPr>
            <a:r>
              <a:rPr lang="en-US" dirty="0"/>
              <a:t>Directory</a:t>
            </a:r>
          </a:p>
          <a:p>
            <a:pPr lvl="1">
              <a:spcBef>
                <a:spcPts val="0"/>
              </a:spcBef>
              <a:spcAft>
                <a:spcPts val="600"/>
              </a:spcAft>
              <a:defRPr/>
            </a:pPr>
            <a:r>
              <a:rPr lang="en-US" dirty="0"/>
              <a:t>Hierarchical structure of the computer’s contents</a:t>
            </a:r>
          </a:p>
          <a:p>
            <a:pPr lvl="2">
              <a:spcBef>
                <a:spcPts val="0"/>
              </a:spcBef>
              <a:spcAft>
                <a:spcPts val="600"/>
              </a:spcAft>
              <a:defRPr/>
            </a:pPr>
            <a:r>
              <a:rPr lang="en-US" dirty="0"/>
              <a:t>Drives</a:t>
            </a:r>
          </a:p>
          <a:p>
            <a:pPr lvl="2">
              <a:spcBef>
                <a:spcPts val="0"/>
              </a:spcBef>
              <a:spcAft>
                <a:spcPts val="600"/>
              </a:spcAft>
              <a:defRPr/>
            </a:pPr>
            <a:r>
              <a:rPr lang="en-US" dirty="0"/>
              <a:t>Libraries</a:t>
            </a:r>
          </a:p>
          <a:p>
            <a:pPr lvl="2">
              <a:spcBef>
                <a:spcPts val="0"/>
              </a:spcBef>
              <a:spcAft>
                <a:spcPts val="600"/>
              </a:spcAft>
              <a:defRPr/>
            </a:pPr>
            <a:r>
              <a:rPr lang="en-US" dirty="0"/>
              <a:t>Folders</a:t>
            </a:r>
          </a:p>
          <a:p>
            <a:pPr lvl="2">
              <a:spcBef>
                <a:spcPts val="0"/>
              </a:spcBef>
              <a:spcAft>
                <a:spcPts val="600"/>
              </a:spcAft>
              <a:defRPr/>
            </a:pPr>
            <a:r>
              <a:rPr lang="en-US" dirty="0"/>
              <a:t>Subfolders</a:t>
            </a:r>
          </a:p>
          <a:p>
            <a:pPr lvl="2">
              <a:spcBef>
                <a:spcPts val="0"/>
              </a:spcBef>
              <a:spcAft>
                <a:spcPts val="600"/>
              </a:spcAft>
              <a:defRPr/>
            </a:pPr>
            <a:r>
              <a:rPr lang="en-US" dirty="0"/>
              <a:t>Files</a:t>
            </a:r>
          </a:p>
          <a:p>
            <a:pPr lvl="1">
              <a:spcBef>
                <a:spcPts val="0"/>
              </a:spcBef>
              <a:spcAft>
                <a:spcPts val="600"/>
              </a:spcAft>
              <a:defRPr/>
            </a:pPr>
            <a:r>
              <a:rPr lang="en-US" dirty="0">
                <a:effectLst/>
              </a:rPr>
              <a:t>Root directory</a:t>
            </a:r>
          </a:p>
          <a:p>
            <a:pPr lvl="2">
              <a:spcBef>
                <a:spcPts val="0"/>
              </a:spcBef>
              <a:spcAft>
                <a:spcPts val="600"/>
              </a:spcAft>
              <a:defRPr/>
            </a:pPr>
            <a:r>
              <a:rPr lang="en-US" dirty="0"/>
              <a:t>Top of the filing structure</a:t>
            </a:r>
            <a:endParaRPr lang="en-US" dirty="0">
              <a:effectLst/>
            </a:endParaRPr>
          </a:p>
        </p:txBody>
      </p:sp>
      <p:pic>
        <p:nvPicPr>
          <p:cNvPr id="4" name="Picture 3" descr="A screenshot of File Explorer with labels pointing to navigation pane, folders, libraries, file list, and file path.">
            <a:extLst>
              <a:ext uri="{FF2B5EF4-FFF2-40B4-BE49-F238E27FC236}">
                <a16:creationId xmlns:a16="http://schemas.microsoft.com/office/drawing/2014/main" id="{71753A91-7268-45D5-AA62-4D71CEDF36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57869" y="2743200"/>
            <a:ext cx="4122420" cy="3166943"/>
          </a:xfrm>
          <a:prstGeom prst="rect">
            <a:avLst/>
          </a:prstGeom>
        </p:spPr>
      </p:pic>
    </p:spTree>
    <p:extLst>
      <p:ext uri="{BB962C8B-B14F-4D97-AF65-F5344CB8AC3E}">
        <p14:creationId xmlns:p14="http://schemas.microsoft.com/office/powerpoint/2010/main" val="4160707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686800" cy="1600200"/>
          </a:xfrm>
        </p:spPr>
        <p:txBody>
          <a:bodyPr>
            <a:normAutofit/>
          </a:bodyPr>
          <a:lstStyle/>
          <a:p>
            <a:r>
              <a:rPr lang="en-US" dirty="0"/>
              <a:t>File Management</a:t>
            </a:r>
            <a:br>
              <a:rPr lang="en-US" dirty="0"/>
            </a:br>
            <a:r>
              <a:rPr lang="en-US" sz="3200" dirty="0"/>
              <a:t>Organizing Your Files (2 of 6)</a:t>
            </a:r>
            <a:br>
              <a:rPr lang="en-US" sz="3200" dirty="0"/>
            </a:br>
            <a:r>
              <a:rPr lang="en-US" sz="2000" dirty="0"/>
              <a:t>(Objective 5.9)</a:t>
            </a:r>
            <a:endParaRPr lang="en-US" sz="2700" dirty="0"/>
          </a:p>
        </p:txBody>
      </p:sp>
      <p:sp>
        <p:nvSpPr>
          <p:cNvPr id="3" name="Content Placeholder 2"/>
          <p:cNvSpPr>
            <a:spLocks noGrp="1"/>
          </p:cNvSpPr>
          <p:nvPr>
            <p:ph idx="1"/>
          </p:nvPr>
        </p:nvSpPr>
        <p:spPr>
          <a:xfrm>
            <a:off x="457200" y="1600200"/>
            <a:ext cx="8358649" cy="5029200"/>
          </a:xfrm>
        </p:spPr>
        <p:txBody>
          <a:bodyPr>
            <a:normAutofit/>
          </a:bodyPr>
          <a:lstStyle/>
          <a:p>
            <a:pPr>
              <a:spcBef>
                <a:spcPts val="0"/>
              </a:spcBef>
              <a:spcAft>
                <a:spcPts val="1200"/>
              </a:spcAft>
              <a:defRPr/>
            </a:pPr>
            <a:r>
              <a:rPr lang="en-US" dirty="0"/>
              <a:t>File</a:t>
            </a:r>
          </a:p>
          <a:p>
            <a:pPr lvl="1">
              <a:spcBef>
                <a:spcPts val="0"/>
              </a:spcBef>
              <a:spcAft>
                <a:spcPts val="1200"/>
              </a:spcAft>
              <a:defRPr/>
            </a:pPr>
            <a:r>
              <a:rPr lang="en-US" dirty="0"/>
              <a:t>Collection of program instructions or data</a:t>
            </a:r>
          </a:p>
          <a:p>
            <a:pPr lvl="1">
              <a:spcBef>
                <a:spcPts val="0"/>
              </a:spcBef>
              <a:spcAft>
                <a:spcPts val="1200"/>
              </a:spcAft>
              <a:defRPr/>
            </a:pPr>
            <a:r>
              <a:rPr lang="en-US" dirty="0"/>
              <a:t>Treated as a single unit</a:t>
            </a:r>
          </a:p>
          <a:p>
            <a:pPr lvl="1">
              <a:spcBef>
                <a:spcPts val="0"/>
              </a:spcBef>
              <a:spcAft>
                <a:spcPts val="1200"/>
              </a:spcAft>
              <a:defRPr/>
            </a:pPr>
            <a:r>
              <a:rPr lang="en-US" dirty="0"/>
              <a:t>Stored on permanent storage device</a:t>
            </a:r>
          </a:p>
          <a:p>
            <a:pPr>
              <a:spcBef>
                <a:spcPts val="0"/>
              </a:spcBef>
              <a:spcAft>
                <a:spcPts val="1200"/>
              </a:spcAft>
              <a:defRPr/>
            </a:pPr>
            <a:r>
              <a:rPr lang="en-US" dirty="0"/>
              <a:t>File Explorer</a:t>
            </a:r>
          </a:p>
          <a:p>
            <a:pPr lvl="1">
              <a:spcBef>
                <a:spcPts val="0"/>
              </a:spcBef>
              <a:spcAft>
                <a:spcPts val="1200"/>
              </a:spcAft>
              <a:defRPr/>
            </a:pPr>
            <a:r>
              <a:rPr lang="en-US" dirty="0"/>
              <a:t>Main tool for finding, viewing, and managing the contents of the computer</a:t>
            </a:r>
          </a:p>
          <a:p>
            <a:pPr lvl="1">
              <a:spcBef>
                <a:spcPts val="0"/>
              </a:spcBef>
              <a:spcAft>
                <a:spcPts val="1200"/>
              </a:spcAft>
              <a:defRPr/>
            </a:pPr>
            <a:r>
              <a:rPr lang="en-US" dirty="0"/>
              <a:t>File path / path separator</a:t>
            </a:r>
          </a:p>
        </p:txBody>
      </p:sp>
    </p:spTree>
    <p:extLst>
      <p:ext uri="{BB962C8B-B14F-4D97-AF65-F5344CB8AC3E}">
        <p14:creationId xmlns:p14="http://schemas.microsoft.com/office/powerpoint/2010/main" val="2717988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457200" y="0"/>
            <a:ext cx="8686800" cy="1600200"/>
          </a:xfrm>
        </p:spPr>
        <p:txBody>
          <a:bodyPr>
            <a:noAutofit/>
          </a:bodyPr>
          <a:lstStyle/>
          <a:p>
            <a:pPr>
              <a:defRPr/>
            </a:pPr>
            <a:r>
              <a:rPr lang="en-US" dirty="0"/>
              <a:t>File Management</a:t>
            </a:r>
            <a:br>
              <a:rPr lang="en-US" dirty="0"/>
            </a:br>
            <a:r>
              <a:rPr lang="en-US" sz="3200" dirty="0"/>
              <a:t>Organizing Your Files (3 of 6)</a:t>
            </a:r>
            <a:br>
              <a:rPr lang="en-US" sz="3200" dirty="0"/>
            </a:br>
            <a:r>
              <a:rPr lang="en-US" sz="2000" dirty="0"/>
              <a:t>(Objective 5.9)</a:t>
            </a:r>
            <a:endParaRPr lang="en-US" sz="3000" dirty="0"/>
          </a:p>
        </p:txBody>
      </p:sp>
      <p:pic>
        <p:nvPicPr>
          <p:cNvPr id="4" name="Picture 3" descr="A screenshot shows the label View options pointing to Large icons, and large-sized files and folders displayed on the screen. The preview pane is shown alongside, displaying content of a selected file. View options is also located at the bottom right of the screen.">
            <a:extLst>
              <a:ext uri="{FF2B5EF4-FFF2-40B4-BE49-F238E27FC236}">
                <a16:creationId xmlns:a16="http://schemas.microsoft.com/office/drawing/2014/main" id="{FE4DBE40-F767-47F9-BF04-8391623999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447800"/>
            <a:ext cx="6825847" cy="4876800"/>
          </a:xfrm>
          <a:prstGeom prst="rect">
            <a:avLst/>
          </a:prstGeom>
        </p:spPr>
      </p:pic>
    </p:spTree>
    <p:extLst>
      <p:ext uri="{BB962C8B-B14F-4D97-AF65-F5344CB8AC3E}">
        <p14:creationId xmlns:p14="http://schemas.microsoft.com/office/powerpoint/2010/main" val="3899565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686800" cy="1600200"/>
          </a:xfrm>
        </p:spPr>
        <p:txBody>
          <a:bodyPr>
            <a:normAutofit/>
          </a:bodyPr>
          <a:lstStyle/>
          <a:p>
            <a:r>
              <a:rPr lang="en-US" dirty="0"/>
              <a:t>File Management</a:t>
            </a:r>
            <a:br>
              <a:rPr lang="en-US" dirty="0"/>
            </a:br>
            <a:r>
              <a:rPr lang="en-US" sz="3200" dirty="0"/>
              <a:t>Organizing Your Files (4 of 6)</a:t>
            </a:r>
            <a:br>
              <a:rPr lang="en-US" sz="3200" dirty="0"/>
            </a:br>
            <a:r>
              <a:rPr lang="en-US" sz="2000" dirty="0"/>
              <a:t>(Objective 5.9)</a:t>
            </a:r>
            <a:endParaRPr lang="en-US" sz="2700" dirty="0"/>
          </a:p>
        </p:txBody>
      </p:sp>
      <p:sp>
        <p:nvSpPr>
          <p:cNvPr id="3" name="Content Placeholder 2"/>
          <p:cNvSpPr>
            <a:spLocks noGrp="1"/>
          </p:cNvSpPr>
          <p:nvPr>
            <p:ph idx="1"/>
          </p:nvPr>
        </p:nvSpPr>
        <p:spPr>
          <a:xfrm>
            <a:off x="457200" y="1600200"/>
            <a:ext cx="8358649" cy="5029200"/>
          </a:xfrm>
        </p:spPr>
        <p:txBody>
          <a:bodyPr>
            <a:normAutofit/>
          </a:bodyPr>
          <a:lstStyle/>
          <a:p>
            <a:pPr>
              <a:spcBef>
                <a:spcPts val="0"/>
              </a:spcBef>
              <a:spcAft>
                <a:spcPts val="1200"/>
              </a:spcAft>
              <a:defRPr/>
            </a:pPr>
            <a:r>
              <a:rPr lang="en-US" dirty="0"/>
              <a:t>Naming files</a:t>
            </a:r>
          </a:p>
          <a:p>
            <a:pPr lvl="1">
              <a:spcBef>
                <a:spcPts val="0"/>
              </a:spcBef>
              <a:spcAft>
                <a:spcPts val="1200"/>
              </a:spcAft>
              <a:defRPr/>
            </a:pPr>
            <a:r>
              <a:rPr lang="en-US" dirty="0"/>
              <a:t>File name</a:t>
            </a:r>
          </a:p>
          <a:p>
            <a:pPr lvl="1">
              <a:spcBef>
                <a:spcPts val="0"/>
              </a:spcBef>
              <a:spcAft>
                <a:spcPts val="1200"/>
              </a:spcAft>
              <a:defRPr/>
            </a:pPr>
            <a:r>
              <a:rPr lang="en-US" dirty="0"/>
              <a:t>Extension (file type)</a:t>
            </a:r>
          </a:p>
          <a:p>
            <a:pPr lvl="1">
              <a:spcBef>
                <a:spcPts val="0"/>
              </a:spcBef>
              <a:spcAft>
                <a:spcPts val="1200"/>
              </a:spcAft>
              <a:defRPr/>
            </a:pPr>
            <a:endParaRPr lang="en-US" dirty="0"/>
          </a:p>
        </p:txBody>
      </p:sp>
      <p:pic>
        <p:nvPicPr>
          <p:cNvPr id="6" name="Picture 5" descr="A table shows the common file name extensions.">
            <a:extLst>
              <a:ext uri="{FF2B5EF4-FFF2-40B4-BE49-F238E27FC236}">
                <a16:creationId xmlns:a16="http://schemas.microsoft.com/office/drawing/2014/main" id="{56DBF9B5-032B-4363-9FE5-315C77A8B3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3418840"/>
            <a:ext cx="7315200" cy="2904565"/>
          </a:xfrm>
          <a:prstGeom prst="rect">
            <a:avLst/>
          </a:prstGeom>
        </p:spPr>
      </p:pic>
    </p:spTree>
    <p:extLst>
      <p:ext uri="{BB962C8B-B14F-4D97-AF65-F5344CB8AC3E}">
        <p14:creationId xmlns:p14="http://schemas.microsoft.com/office/powerpoint/2010/main" val="903017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686800" cy="1600200"/>
          </a:xfrm>
        </p:spPr>
        <p:txBody>
          <a:bodyPr>
            <a:normAutofit/>
          </a:bodyPr>
          <a:lstStyle/>
          <a:p>
            <a:r>
              <a:rPr lang="en-US" dirty="0"/>
              <a:t>File Management</a:t>
            </a:r>
            <a:br>
              <a:rPr lang="en-US" dirty="0"/>
            </a:br>
            <a:r>
              <a:rPr lang="en-US" sz="3200" dirty="0"/>
              <a:t>Organizing Your Files (5 of 6)</a:t>
            </a:r>
            <a:br>
              <a:rPr lang="en-US" sz="3200" dirty="0"/>
            </a:br>
            <a:r>
              <a:rPr lang="en-US" sz="2000" dirty="0"/>
              <a:t>(Objective 5.9)</a:t>
            </a:r>
            <a:endParaRPr lang="en-US" sz="2700" dirty="0"/>
          </a:p>
        </p:txBody>
      </p:sp>
      <p:sp>
        <p:nvSpPr>
          <p:cNvPr id="3" name="Content Placeholder 2"/>
          <p:cNvSpPr>
            <a:spLocks noGrp="1"/>
          </p:cNvSpPr>
          <p:nvPr>
            <p:ph idx="1"/>
          </p:nvPr>
        </p:nvSpPr>
        <p:spPr>
          <a:xfrm>
            <a:off x="457200" y="1600200"/>
            <a:ext cx="8358649" cy="4419600"/>
          </a:xfrm>
        </p:spPr>
        <p:txBody>
          <a:bodyPr>
            <a:normAutofit lnSpcReduction="10000"/>
          </a:bodyPr>
          <a:lstStyle/>
          <a:p>
            <a:pPr>
              <a:spcBef>
                <a:spcPts val="0"/>
              </a:spcBef>
              <a:spcAft>
                <a:spcPts val="1800"/>
              </a:spcAft>
              <a:defRPr/>
            </a:pPr>
            <a:r>
              <a:rPr lang="en-US" dirty="0"/>
              <a:t>Copying, Moving, and Deleting Files</a:t>
            </a:r>
          </a:p>
          <a:p>
            <a:pPr lvl="1">
              <a:spcBef>
                <a:spcPts val="0"/>
              </a:spcBef>
              <a:spcAft>
                <a:spcPts val="1800"/>
              </a:spcAft>
              <a:defRPr/>
            </a:pPr>
            <a:r>
              <a:rPr lang="en-US" dirty="0"/>
              <a:t>Open</a:t>
            </a:r>
          </a:p>
          <a:p>
            <a:pPr lvl="1">
              <a:spcBef>
                <a:spcPts val="0"/>
              </a:spcBef>
              <a:spcAft>
                <a:spcPts val="1800"/>
              </a:spcAft>
              <a:defRPr/>
            </a:pPr>
            <a:r>
              <a:rPr lang="en-US" dirty="0"/>
              <a:t>Copy</a:t>
            </a:r>
          </a:p>
          <a:p>
            <a:pPr lvl="1">
              <a:spcBef>
                <a:spcPts val="0"/>
              </a:spcBef>
              <a:spcAft>
                <a:spcPts val="1800"/>
              </a:spcAft>
              <a:defRPr/>
            </a:pPr>
            <a:r>
              <a:rPr lang="en-US" dirty="0"/>
              <a:t>Cut</a:t>
            </a:r>
          </a:p>
          <a:p>
            <a:pPr lvl="1">
              <a:spcBef>
                <a:spcPts val="0"/>
              </a:spcBef>
              <a:spcAft>
                <a:spcPts val="1800"/>
              </a:spcAft>
              <a:defRPr/>
            </a:pPr>
            <a:r>
              <a:rPr lang="en-US" dirty="0"/>
              <a:t>Rename</a:t>
            </a:r>
          </a:p>
          <a:p>
            <a:pPr lvl="1">
              <a:spcBef>
                <a:spcPts val="0"/>
              </a:spcBef>
              <a:spcAft>
                <a:spcPts val="1800"/>
              </a:spcAft>
              <a:defRPr/>
            </a:pPr>
            <a:r>
              <a:rPr lang="en-US" dirty="0"/>
              <a:t>Delete</a:t>
            </a:r>
            <a:endParaRPr lang="en-US" sz="1800" dirty="0"/>
          </a:p>
          <a:p>
            <a:pPr lvl="1">
              <a:spcBef>
                <a:spcPts val="0"/>
              </a:spcBef>
              <a:spcAft>
                <a:spcPts val="1800"/>
              </a:spcAft>
              <a:defRPr/>
            </a:pPr>
            <a:r>
              <a:rPr lang="en-US" dirty="0"/>
              <a:t>Recycle bin</a:t>
            </a:r>
            <a:endParaRPr lang="en-US" sz="2400" dirty="0"/>
          </a:p>
        </p:txBody>
      </p:sp>
    </p:spTree>
    <p:extLst>
      <p:ext uri="{BB962C8B-B14F-4D97-AF65-F5344CB8AC3E}">
        <p14:creationId xmlns:p14="http://schemas.microsoft.com/office/powerpoint/2010/main" val="322331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457200" y="0"/>
            <a:ext cx="8686800" cy="1600200"/>
          </a:xfrm>
        </p:spPr>
        <p:txBody>
          <a:bodyPr>
            <a:normAutofit/>
          </a:bodyPr>
          <a:lstStyle/>
          <a:p>
            <a:pPr>
              <a:defRPr/>
            </a:pPr>
            <a:r>
              <a:rPr lang="en-US" dirty="0"/>
              <a:t>File Management</a:t>
            </a:r>
            <a:br>
              <a:rPr lang="en-US" dirty="0"/>
            </a:br>
            <a:r>
              <a:rPr lang="en-US" sz="3200" dirty="0"/>
              <a:t>Organizing Your Files (6 of 6)</a:t>
            </a:r>
            <a:br>
              <a:rPr lang="en-US" sz="3200" dirty="0"/>
            </a:br>
            <a:r>
              <a:rPr lang="en-US" sz="2000" dirty="0"/>
              <a:t>(Objective 5.9)</a:t>
            </a:r>
            <a:endParaRPr lang="en-US" dirty="0"/>
          </a:p>
        </p:txBody>
      </p:sp>
      <p:sp>
        <p:nvSpPr>
          <p:cNvPr id="97283" name="Rectangle 3"/>
          <p:cNvSpPr>
            <a:spLocks noGrp="1" noChangeArrowheads="1"/>
          </p:cNvSpPr>
          <p:nvPr>
            <p:ph idx="1"/>
          </p:nvPr>
        </p:nvSpPr>
        <p:spPr>
          <a:xfrm>
            <a:off x="457200" y="1600200"/>
            <a:ext cx="4375547" cy="4495800"/>
          </a:xfrm>
        </p:spPr>
        <p:txBody>
          <a:bodyPr>
            <a:normAutofit/>
          </a:bodyPr>
          <a:lstStyle/>
          <a:p>
            <a:pPr>
              <a:spcBef>
                <a:spcPts val="0"/>
              </a:spcBef>
              <a:spcAft>
                <a:spcPts val="1800"/>
              </a:spcAft>
            </a:pPr>
            <a:r>
              <a:rPr lang="en-US" dirty="0"/>
              <a:t>File Compression utility</a:t>
            </a:r>
          </a:p>
          <a:p>
            <a:pPr lvl="1">
              <a:spcBef>
                <a:spcPts val="0"/>
              </a:spcBef>
              <a:spcAft>
                <a:spcPts val="1800"/>
              </a:spcAft>
            </a:pPr>
            <a:r>
              <a:rPr lang="en-US" dirty="0">
                <a:effectLst/>
              </a:rPr>
              <a:t>Make a large file mor</a:t>
            </a:r>
            <a:r>
              <a:rPr lang="en-US" dirty="0"/>
              <a:t>e compact</a:t>
            </a:r>
          </a:p>
          <a:p>
            <a:pPr lvl="1">
              <a:spcBef>
                <a:spcPts val="0"/>
              </a:spcBef>
              <a:spcAft>
                <a:spcPts val="1800"/>
              </a:spcAft>
            </a:pPr>
            <a:r>
              <a:rPr lang="en-US" dirty="0">
                <a:effectLst/>
              </a:rPr>
              <a:t>Easier and faster</a:t>
            </a:r>
            <a:br>
              <a:rPr lang="en-US" dirty="0">
                <a:effectLst/>
              </a:rPr>
            </a:br>
            <a:r>
              <a:rPr lang="en-US" dirty="0">
                <a:effectLst/>
              </a:rPr>
              <a:t>to send files </a:t>
            </a:r>
            <a:endParaRPr lang="en-US" dirty="0"/>
          </a:p>
          <a:p>
            <a:pPr lvl="1">
              <a:spcBef>
                <a:spcPts val="0"/>
              </a:spcBef>
              <a:spcAft>
                <a:spcPts val="1800"/>
              </a:spcAft>
            </a:pPr>
            <a:r>
              <a:rPr lang="en-US" dirty="0"/>
              <a:t>Built-in file compression</a:t>
            </a:r>
            <a:endParaRPr lang="en-US" dirty="0">
              <a:effectLst/>
            </a:endParaRPr>
          </a:p>
        </p:txBody>
      </p:sp>
      <p:pic>
        <p:nvPicPr>
          <p:cNvPr id="4" name="Picture 3" descr="A callout points to the Course database files  and reads, Compression reduces the file size from 2,564 KB to 206 KB.">
            <a:extLst>
              <a:ext uri="{FF2B5EF4-FFF2-40B4-BE49-F238E27FC236}">
                <a16:creationId xmlns:a16="http://schemas.microsoft.com/office/drawing/2014/main" id="{F10D4BD0-9F63-4EA3-BC79-F1D40AC8B1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2400" y="4343400"/>
            <a:ext cx="5084699" cy="1981200"/>
          </a:xfrm>
          <a:prstGeom prst="rect">
            <a:avLst/>
          </a:prstGeom>
        </p:spPr>
      </p:pic>
    </p:spTree>
    <p:extLst>
      <p:ext uri="{BB962C8B-B14F-4D97-AF65-F5344CB8AC3E}">
        <p14:creationId xmlns:p14="http://schemas.microsoft.com/office/powerpoint/2010/main" val="1606284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7283">
                                            <p:txEl>
                                              <p:pRg st="0" end="0"/>
                                            </p:txEl>
                                          </p:spTgt>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7283">
                                            <p:txEl>
                                              <p:pRg st="1" end="1"/>
                                            </p:txEl>
                                          </p:spTgt>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97283">
                                            <p:txEl>
                                              <p:pRg st="2" end="2"/>
                                            </p:txEl>
                                          </p:spTgt>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97283">
                                            <p:txEl>
                                              <p:pRg st="3" end="3"/>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686800" cy="1600200"/>
          </a:xfrm>
        </p:spPr>
        <p:txBody>
          <a:bodyPr>
            <a:normAutofit/>
          </a:bodyPr>
          <a:lstStyle/>
          <a:p>
            <a:r>
              <a:rPr lang="en-US" dirty="0"/>
              <a:t>Utility Programs</a:t>
            </a:r>
            <a:br>
              <a:rPr lang="en-US" dirty="0"/>
            </a:br>
            <a:r>
              <a:rPr lang="en-US" sz="2000" dirty="0"/>
              <a:t>(Objective 5.10)</a:t>
            </a:r>
            <a:endParaRPr lang="en-US" dirty="0"/>
          </a:p>
        </p:txBody>
      </p:sp>
      <p:sp>
        <p:nvSpPr>
          <p:cNvPr id="3" name="Content Placeholder 2"/>
          <p:cNvSpPr>
            <a:spLocks noGrp="1"/>
          </p:cNvSpPr>
          <p:nvPr>
            <p:ph idx="1"/>
          </p:nvPr>
        </p:nvSpPr>
        <p:spPr/>
        <p:txBody>
          <a:bodyPr>
            <a:normAutofit/>
          </a:bodyPr>
          <a:lstStyle/>
          <a:p>
            <a:pPr>
              <a:spcBef>
                <a:spcPts val="0"/>
              </a:spcBef>
              <a:spcAft>
                <a:spcPts val="1800"/>
              </a:spcAft>
            </a:pPr>
            <a:r>
              <a:rPr lang="en-US" dirty="0"/>
              <a:t>Incorporated into the operating system</a:t>
            </a:r>
          </a:p>
          <a:p>
            <a:pPr lvl="1">
              <a:spcBef>
                <a:spcPts val="0"/>
              </a:spcBef>
              <a:spcAft>
                <a:spcPts val="1800"/>
              </a:spcAft>
            </a:pPr>
            <a:r>
              <a:rPr lang="en-US" dirty="0"/>
              <a:t>Firewall and file-compression utilities</a:t>
            </a:r>
          </a:p>
          <a:p>
            <a:pPr>
              <a:spcBef>
                <a:spcPts val="0"/>
              </a:spcBef>
              <a:spcAft>
                <a:spcPts val="1800"/>
              </a:spcAft>
            </a:pPr>
            <a:r>
              <a:rPr lang="en-US" dirty="0"/>
              <a:t>Standalone utility programs</a:t>
            </a:r>
          </a:p>
          <a:p>
            <a:pPr lvl="1">
              <a:spcBef>
                <a:spcPts val="0"/>
              </a:spcBef>
              <a:spcAft>
                <a:spcPts val="1800"/>
              </a:spcAft>
            </a:pPr>
            <a:r>
              <a:rPr lang="en-US" dirty="0"/>
              <a:t>Antivirus and security programs</a:t>
            </a:r>
          </a:p>
          <a:p>
            <a:pPr lvl="1">
              <a:spcBef>
                <a:spcPts val="0"/>
              </a:spcBef>
              <a:spcAft>
                <a:spcPts val="1800"/>
              </a:spcAft>
            </a:pPr>
            <a:r>
              <a:rPr lang="en-US" dirty="0"/>
              <a:t>Freeware</a:t>
            </a:r>
          </a:p>
        </p:txBody>
      </p:sp>
    </p:spTree>
    <p:extLst>
      <p:ext uri="{BB962C8B-B14F-4D97-AF65-F5344CB8AC3E}">
        <p14:creationId xmlns:p14="http://schemas.microsoft.com/office/powerpoint/2010/main" val="224233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a:xfrm>
            <a:off x="457200" y="0"/>
            <a:ext cx="8686800" cy="1600200"/>
          </a:xfrm>
        </p:spPr>
        <p:txBody>
          <a:bodyPr>
            <a:normAutofit/>
          </a:bodyPr>
          <a:lstStyle/>
          <a:p>
            <a:pPr>
              <a:defRPr/>
            </a:pPr>
            <a:r>
              <a:rPr lang="en-US" dirty="0"/>
              <a:t>Utility Programs</a:t>
            </a:r>
            <a:br>
              <a:rPr lang="en-US" dirty="0"/>
            </a:br>
            <a:r>
              <a:rPr lang="en-US" sz="3200" dirty="0"/>
              <a:t>Windows Administrative Utilities (1 of 3)</a:t>
            </a:r>
            <a:br>
              <a:rPr lang="en-US" sz="3200" dirty="0"/>
            </a:br>
            <a:r>
              <a:rPr lang="en-US" sz="2000" dirty="0"/>
              <a:t>(Objective 5.10)</a:t>
            </a:r>
            <a:endParaRPr lang="en-US" dirty="0"/>
          </a:p>
        </p:txBody>
      </p:sp>
      <p:sp>
        <p:nvSpPr>
          <p:cNvPr id="189444" name="Rectangle 4"/>
          <p:cNvSpPr>
            <a:spLocks noGrp="1" noChangeArrowheads="1"/>
          </p:cNvSpPr>
          <p:nvPr>
            <p:ph idx="1"/>
          </p:nvPr>
        </p:nvSpPr>
        <p:spPr/>
        <p:txBody>
          <a:bodyPr>
            <a:normAutofit/>
          </a:bodyPr>
          <a:lstStyle/>
          <a:p>
            <a:pPr>
              <a:spcBef>
                <a:spcPts val="0"/>
              </a:spcBef>
              <a:spcAft>
                <a:spcPts val="1800"/>
              </a:spcAft>
            </a:pPr>
            <a:r>
              <a:rPr lang="en-US" dirty="0"/>
              <a:t>System Performance Utilities</a:t>
            </a:r>
          </a:p>
          <a:p>
            <a:pPr lvl="1">
              <a:spcBef>
                <a:spcPts val="0"/>
              </a:spcBef>
              <a:spcAft>
                <a:spcPts val="1800"/>
              </a:spcAft>
            </a:pPr>
            <a:r>
              <a:rPr lang="en-US" dirty="0">
                <a:effectLst/>
              </a:rPr>
              <a:t>Disk </a:t>
            </a:r>
            <a:r>
              <a:rPr lang="en-US" dirty="0"/>
              <a:t>Cleanup</a:t>
            </a:r>
            <a:r>
              <a:rPr lang="en-US" dirty="0">
                <a:effectLst/>
              </a:rPr>
              <a:t> </a:t>
            </a:r>
            <a:endParaRPr lang="en-US" dirty="0"/>
          </a:p>
          <a:p>
            <a:pPr lvl="1">
              <a:spcBef>
                <a:spcPts val="0"/>
              </a:spcBef>
              <a:spcAft>
                <a:spcPts val="1800"/>
              </a:spcAft>
            </a:pPr>
            <a:r>
              <a:rPr lang="en-US" dirty="0"/>
              <a:t>Task Manager</a:t>
            </a:r>
          </a:p>
          <a:p>
            <a:pPr lvl="1">
              <a:spcBef>
                <a:spcPts val="0"/>
              </a:spcBef>
              <a:spcAft>
                <a:spcPts val="1800"/>
              </a:spcAft>
            </a:pPr>
            <a:r>
              <a:rPr lang="en-US" dirty="0"/>
              <a:t>Disk</a:t>
            </a:r>
            <a:br>
              <a:rPr lang="en-US" dirty="0"/>
            </a:br>
            <a:r>
              <a:rPr lang="en-US" dirty="0"/>
              <a:t>Defragmenter</a:t>
            </a:r>
          </a:p>
        </p:txBody>
      </p:sp>
      <p:pic>
        <p:nvPicPr>
          <p:cNvPr id="4" name="Picture 3" descr="Disk cleanup for HP (c:) reads, You can use Disk Cleanup to free up to 1.11 GB of disk space on HP (C:), with a callout reading, Total space possible to be freed. The Files to delete box shows Temporary Internet Files selected, with its description below the box, the callout reading, Description of folder contents. A callout points to Total amount of disk space you gain, and reads, Space freed with the selections made.">
            <a:extLst>
              <a:ext uri="{FF2B5EF4-FFF2-40B4-BE49-F238E27FC236}">
                <a16:creationId xmlns:a16="http://schemas.microsoft.com/office/drawing/2014/main" id="{532B6984-1C7B-4FA7-9BCE-D8DF824491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1000" y="2209800"/>
            <a:ext cx="4854892" cy="4207573"/>
          </a:xfrm>
          <a:prstGeom prst="rect">
            <a:avLst/>
          </a:prstGeom>
        </p:spPr>
      </p:pic>
    </p:spTree>
    <p:extLst>
      <p:ext uri="{BB962C8B-B14F-4D97-AF65-F5344CB8AC3E}">
        <p14:creationId xmlns:p14="http://schemas.microsoft.com/office/powerpoint/2010/main" val="180497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a:xfrm>
            <a:off x="457200" y="0"/>
            <a:ext cx="8686800" cy="1600200"/>
          </a:xfrm>
        </p:spPr>
        <p:txBody>
          <a:bodyPr>
            <a:normAutofit/>
          </a:bodyPr>
          <a:lstStyle/>
          <a:p>
            <a:pPr>
              <a:defRPr/>
            </a:pPr>
            <a:r>
              <a:rPr lang="en-US" dirty="0"/>
              <a:t>Utility Programs</a:t>
            </a:r>
            <a:br>
              <a:rPr lang="en-US" dirty="0"/>
            </a:br>
            <a:r>
              <a:rPr lang="en-US" sz="3200" dirty="0"/>
              <a:t>Windows Administrative Utilities (2 of 3)</a:t>
            </a:r>
            <a:br>
              <a:rPr lang="en-US" dirty="0"/>
            </a:br>
            <a:r>
              <a:rPr lang="en-US" sz="2000" dirty="0"/>
              <a:t>(Objective 5.10)</a:t>
            </a:r>
            <a:endParaRPr lang="en-US" dirty="0"/>
          </a:p>
        </p:txBody>
      </p:sp>
      <p:sp>
        <p:nvSpPr>
          <p:cNvPr id="189444" name="Rectangle 4"/>
          <p:cNvSpPr>
            <a:spLocks noGrp="1" noChangeArrowheads="1"/>
          </p:cNvSpPr>
          <p:nvPr>
            <p:ph idx="1"/>
          </p:nvPr>
        </p:nvSpPr>
        <p:spPr>
          <a:xfrm>
            <a:off x="439688" y="1600200"/>
            <a:ext cx="8358649" cy="3810000"/>
          </a:xfrm>
        </p:spPr>
        <p:txBody>
          <a:bodyPr>
            <a:normAutofit/>
          </a:bodyPr>
          <a:lstStyle/>
          <a:p>
            <a:pPr>
              <a:spcBef>
                <a:spcPts val="0"/>
              </a:spcBef>
              <a:spcAft>
                <a:spcPts val="1800"/>
              </a:spcAft>
            </a:pPr>
            <a:r>
              <a:rPr lang="en-US" dirty="0"/>
              <a:t>File and System Backup Utilities</a:t>
            </a:r>
          </a:p>
          <a:p>
            <a:pPr lvl="1">
              <a:spcBef>
                <a:spcPts val="0"/>
              </a:spcBef>
              <a:spcAft>
                <a:spcPts val="1800"/>
              </a:spcAft>
            </a:pPr>
            <a:r>
              <a:rPr lang="en-US" dirty="0">
                <a:effectLst/>
              </a:rPr>
              <a:t>File History</a:t>
            </a:r>
          </a:p>
          <a:p>
            <a:pPr lvl="1">
              <a:spcBef>
                <a:spcPts val="0"/>
              </a:spcBef>
              <a:spcAft>
                <a:spcPts val="1800"/>
              </a:spcAft>
            </a:pPr>
            <a:r>
              <a:rPr lang="en-US" dirty="0"/>
              <a:t>System Restore</a:t>
            </a:r>
          </a:p>
        </p:txBody>
      </p:sp>
      <p:pic>
        <p:nvPicPr>
          <p:cNvPr id="4" name="Picture 3" descr="A callout reads, To modify backup settings, click More options. The Backup options show Overview, Back up my files with Every hour (default) selected, Keep my backups with Forever (default) selected.">
            <a:extLst>
              <a:ext uri="{FF2B5EF4-FFF2-40B4-BE49-F238E27FC236}">
                <a16:creationId xmlns:a16="http://schemas.microsoft.com/office/drawing/2014/main" id="{CD0CEEAF-9F8C-4748-B2B8-D6A898A0E7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4897" y="2240280"/>
            <a:ext cx="4094703" cy="4081234"/>
          </a:xfrm>
          <a:prstGeom prst="rect">
            <a:avLst/>
          </a:prstGeom>
        </p:spPr>
      </p:pic>
    </p:spTree>
    <p:extLst>
      <p:ext uri="{BB962C8B-B14F-4D97-AF65-F5344CB8AC3E}">
        <p14:creationId xmlns:p14="http://schemas.microsoft.com/office/powerpoint/2010/main" val="528291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5">
            <a:extLst>
              <a:ext uri="{FF2B5EF4-FFF2-40B4-BE49-F238E27FC236}">
                <a16:creationId xmlns:a16="http://schemas.microsoft.com/office/drawing/2014/main" id="{CA69E462-6891-4495-B210-350FC21AB628}"/>
              </a:ext>
            </a:extLst>
          </p:cNvPr>
          <p:cNvSpPr txBox="1">
            <a:spLocks noGrp="1"/>
          </p:cNvSpPr>
          <p:nvPr>
            <p:ph type="title"/>
          </p:nvPr>
        </p:nvSpPr>
        <p:spPr>
          <a:xfrm>
            <a:off x="457200" y="215371"/>
            <a:ext cx="8229600" cy="1097279"/>
          </a:xfrm>
          <a:prstGeom prst="rect">
            <a:avLst/>
          </a:prstGeom>
          <a:noFill/>
          <a:ln>
            <a:noFill/>
          </a:ln>
        </p:spPr>
        <p:txBody>
          <a:bodyPr lIns="0" tIns="0" rIns="0" bIns="0" anchor="b" anchorCtr="0">
            <a:noAutofit/>
          </a:bodyPr>
          <a:lstStyle/>
          <a:p>
            <a:pPr marL="0" marR="0" lvl="0" indent="0" algn="l" rtl="0">
              <a:lnSpc>
                <a:spcPct val="100000"/>
              </a:lnSpc>
              <a:spcBef>
                <a:spcPts val="0"/>
              </a:spcBef>
              <a:buClr>
                <a:srgbClr val="007FA3"/>
              </a:buClr>
              <a:buSzPct val="25000"/>
              <a:buFont typeface="Times New Roman"/>
              <a:buNone/>
            </a:pPr>
            <a:r>
              <a:rPr lang="en-US" sz="3400" b="1" i="0" u="none" strike="noStrike" cap="none" dirty="0">
                <a:solidFill>
                  <a:srgbClr val="007FA3"/>
                </a:solidFill>
                <a:latin typeface="Times New Roman"/>
                <a:ea typeface="Times New Roman"/>
                <a:cs typeface="Times New Roman"/>
                <a:sym typeface="Times New Roman"/>
              </a:rPr>
              <a:t>Learning Objectives </a:t>
            </a:r>
            <a:r>
              <a:rPr lang="en-US" sz="2800" b="1" i="0" u="none" strike="noStrike" cap="none" dirty="0">
                <a:solidFill>
                  <a:srgbClr val="007FA3"/>
                </a:solidFill>
                <a:latin typeface="Times New Roman"/>
                <a:ea typeface="Times New Roman"/>
                <a:cs typeface="Times New Roman"/>
                <a:sym typeface="Times New Roman"/>
              </a:rPr>
              <a:t>(2 of 2)</a:t>
            </a:r>
          </a:p>
        </p:txBody>
      </p:sp>
      <p:sp>
        <p:nvSpPr>
          <p:cNvPr id="7" name="Subtitle 6"/>
          <p:cNvSpPr>
            <a:spLocks noGrp="1"/>
          </p:cNvSpPr>
          <p:nvPr>
            <p:ph type="body" idx="1"/>
          </p:nvPr>
        </p:nvSpPr>
        <p:spPr>
          <a:xfrm>
            <a:off x="457200" y="1606825"/>
            <a:ext cx="8229600" cy="5138103"/>
          </a:xfrm>
        </p:spPr>
        <p:txBody>
          <a:bodyPr>
            <a:normAutofit/>
          </a:bodyPr>
          <a:lstStyle/>
          <a:p>
            <a:pPr marL="692150" indent="-692150">
              <a:buNone/>
            </a:pPr>
            <a:r>
              <a:rPr lang="en-US" sz="2400" dirty="0">
                <a:latin typeface="Arial" panose="020B0604020202020204" pitchFamily="34" charset="0"/>
                <a:cs typeface="Arial" panose="020B0604020202020204" pitchFamily="34" charset="0"/>
              </a:rPr>
              <a:t>5.6  Explain how the operating system interacts with application software.</a:t>
            </a:r>
          </a:p>
          <a:p>
            <a:pPr marL="692150" indent="-692150">
              <a:buNone/>
            </a:pPr>
            <a:r>
              <a:rPr lang="en-US" sz="2400" dirty="0">
                <a:latin typeface="Arial" panose="020B0604020202020204" pitchFamily="34" charset="0"/>
                <a:cs typeface="Arial" panose="020B0604020202020204" pitchFamily="34" charset="0"/>
              </a:rPr>
              <a:t>5.7  Discuss the process the operating system uses to start up the computer and how errors in the boot process are handled.</a:t>
            </a:r>
          </a:p>
          <a:p>
            <a:pPr marL="692150" indent="-692150">
              <a:buNone/>
            </a:pPr>
            <a:r>
              <a:rPr lang="en-US" sz="2400" dirty="0">
                <a:latin typeface="Arial" panose="020B0604020202020204" pitchFamily="34" charset="0"/>
                <a:cs typeface="Arial" panose="020B0604020202020204" pitchFamily="34" charset="0"/>
              </a:rPr>
              <a:t>5.8  Describe the main features of the Windows interface.</a:t>
            </a:r>
          </a:p>
          <a:p>
            <a:pPr marL="692150" indent="-692150">
              <a:buNone/>
            </a:pPr>
            <a:r>
              <a:rPr lang="en-US" sz="2400" dirty="0">
                <a:latin typeface="Arial" panose="020B0604020202020204" pitchFamily="34" charset="0"/>
                <a:cs typeface="Arial" panose="020B0604020202020204" pitchFamily="34" charset="0"/>
              </a:rPr>
              <a:t>5.9  Summarize how the operating system helps keep your computer organized and manages files and folders.</a:t>
            </a:r>
          </a:p>
          <a:p>
            <a:pPr marL="692150" indent="-692150">
              <a:buNone/>
            </a:pPr>
            <a:r>
              <a:rPr lang="en-US" sz="2400" dirty="0">
                <a:latin typeface="Arial" panose="020B0604020202020204" pitchFamily="34" charset="0"/>
                <a:cs typeface="Arial" panose="020B0604020202020204" pitchFamily="34" charset="0"/>
              </a:rPr>
              <a:t>5.10 Outline the tools used to enhance system productivity, back up files, and provide accessibility.</a:t>
            </a:r>
          </a:p>
        </p:txBody>
      </p:sp>
    </p:spTree>
    <p:extLst>
      <p:ext uri="{BB962C8B-B14F-4D97-AF65-F5344CB8AC3E}">
        <p14:creationId xmlns:p14="http://schemas.microsoft.com/office/powerpoint/2010/main" val="2877096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457200" y="0"/>
            <a:ext cx="8686800" cy="1600200"/>
          </a:xfrm>
        </p:spPr>
        <p:txBody>
          <a:bodyPr>
            <a:normAutofit/>
          </a:bodyPr>
          <a:lstStyle/>
          <a:p>
            <a:pPr>
              <a:defRPr/>
            </a:pPr>
            <a:r>
              <a:rPr lang="en-US" dirty="0"/>
              <a:t>Utility Programs</a:t>
            </a:r>
            <a:br>
              <a:rPr lang="en-US" dirty="0"/>
            </a:br>
            <a:r>
              <a:rPr lang="en-US" sz="3200" dirty="0"/>
              <a:t>Windows Administrative Utilities (3 of 3)</a:t>
            </a:r>
            <a:br>
              <a:rPr lang="en-US" dirty="0"/>
            </a:br>
            <a:r>
              <a:rPr lang="en-US" sz="2000" dirty="0"/>
              <a:t>(Objective 5.10)</a:t>
            </a:r>
            <a:endParaRPr lang="en-US" dirty="0"/>
          </a:p>
        </p:txBody>
      </p:sp>
      <p:sp>
        <p:nvSpPr>
          <p:cNvPr id="100355" name="Rectangle 3"/>
          <p:cNvSpPr>
            <a:spLocks noGrp="1" noChangeArrowheads="1"/>
          </p:cNvSpPr>
          <p:nvPr>
            <p:ph idx="1"/>
          </p:nvPr>
        </p:nvSpPr>
        <p:spPr>
          <a:xfrm>
            <a:off x="457200" y="1600201"/>
            <a:ext cx="8229600" cy="1600200"/>
          </a:xfrm>
        </p:spPr>
        <p:txBody>
          <a:bodyPr>
            <a:normAutofit/>
          </a:bodyPr>
          <a:lstStyle/>
          <a:p>
            <a:pPr>
              <a:spcBef>
                <a:spcPts val="0"/>
              </a:spcBef>
              <a:spcAft>
                <a:spcPts val="600"/>
              </a:spcAft>
            </a:pPr>
            <a:r>
              <a:rPr lang="en-US" dirty="0"/>
              <a:t>Accessibility Utilities</a:t>
            </a:r>
          </a:p>
          <a:p>
            <a:pPr lvl="1">
              <a:spcBef>
                <a:spcPts val="0"/>
              </a:spcBef>
              <a:spcAft>
                <a:spcPts val="600"/>
              </a:spcAft>
            </a:pPr>
            <a:r>
              <a:rPr lang="en-US" dirty="0"/>
              <a:t>Designed for users with special needs</a:t>
            </a:r>
            <a:endParaRPr lang="en-US" dirty="0">
              <a:effectLst/>
            </a:endParaRPr>
          </a:p>
        </p:txBody>
      </p:sp>
      <p:pic>
        <p:nvPicPr>
          <p:cNvPr id="4" name="Picture 3" descr="A table shows the Windows ease of access tools.">
            <a:extLst>
              <a:ext uri="{FF2B5EF4-FFF2-40B4-BE49-F238E27FC236}">
                <a16:creationId xmlns:a16="http://schemas.microsoft.com/office/drawing/2014/main" id="{6DF7DBFB-B6EE-4E05-B168-1E9EA62014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7973" y="2743200"/>
            <a:ext cx="6532788" cy="3608645"/>
          </a:xfrm>
          <a:prstGeom prst="rect">
            <a:avLst/>
          </a:prstGeom>
        </p:spPr>
      </p:pic>
    </p:spTree>
    <p:extLst>
      <p:ext uri="{BB962C8B-B14F-4D97-AF65-F5344CB8AC3E}">
        <p14:creationId xmlns:p14="http://schemas.microsoft.com/office/powerpoint/2010/main" val="29568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5628" y="1217404"/>
            <a:ext cx="8211854" cy="994172"/>
          </a:xfrm>
          <a:noFill/>
        </p:spPr>
        <p:txBody>
          <a:bodyPr>
            <a:normAutofit fontScale="90000"/>
          </a:bodyPr>
          <a:lstStyle/>
          <a:p>
            <a:r>
              <a:rPr lang="en-US" sz="5400" dirty="0">
                <a:solidFill>
                  <a:schemeClr val="tx1"/>
                </a:solidFill>
                <a:latin typeface="Arial Narrow" panose="020B0606020202030204" pitchFamily="34" charset="0"/>
              </a:rPr>
              <a:t>Copyright</a:t>
            </a:r>
          </a:p>
        </p:txBody>
      </p:sp>
      <p:cxnSp>
        <p:nvCxnSpPr>
          <p:cNvPr id="7" name="Straight Connector 6"/>
          <p:cNvCxnSpPr/>
          <p:nvPr/>
        </p:nvCxnSpPr>
        <p:spPr>
          <a:xfrm>
            <a:off x="3069121" y="1819582"/>
            <a:ext cx="5435284"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8" name="Straight Connector 7"/>
          <p:cNvCxnSpPr/>
          <p:nvPr/>
        </p:nvCxnSpPr>
        <p:spPr>
          <a:xfrm>
            <a:off x="508432" y="2166169"/>
            <a:ext cx="7995973" cy="0"/>
          </a:xfrm>
          <a:prstGeom prst="line">
            <a:avLst/>
          </a:prstGeom>
        </p:spPr>
        <p:style>
          <a:lnRef idx="3">
            <a:schemeClr val="accent3"/>
          </a:lnRef>
          <a:fillRef idx="0">
            <a:schemeClr val="accent3"/>
          </a:fillRef>
          <a:effectRef idx="2">
            <a:schemeClr val="accent3"/>
          </a:effectRef>
          <a:fontRef idx="minor">
            <a:schemeClr val="tx1"/>
          </a:fontRef>
        </p:style>
      </p:cxnSp>
      <p:sp>
        <p:nvSpPr>
          <p:cNvPr id="9" name="TextBox 6"/>
          <p:cNvSpPr txBox="1">
            <a:spLocks noChangeArrowheads="1"/>
          </p:cNvSpPr>
          <p:nvPr/>
        </p:nvSpPr>
        <p:spPr bwMode="auto">
          <a:xfrm>
            <a:off x="773442" y="2421761"/>
            <a:ext cx="7627608" cy="1131079"/>
          </a:xfrm>
          <a:prstGeom prst="rect">
            <a:avLst/>
          </a:prstGeom>
          <a:solidFill>
            <a:schemeClr val="bg1">
              <a:alpha val="15000"/>
            </a:schemeClr>
          </a:solidFill>
          <a:ln w="9525">
            <a:noFill/>
            <a:miter lim="800000"/>
            <a:headEnd/>
            <a:tailEnd/>
          </a:ln>
          <a:effectLst>
            <a:outerShdw blurRad="50800" dist="50800" dir="5400000" algn="ctr" rotWithShape="0">
              <a:schemeClr val="bg1"/>
            </a:outerShdw>
          </a:effectLst>
        </p:spPr>
        <p:txBody>
          <a:bodyPr wrap="square">
            <a:spAutoFit/>
          </a:bodyPr>
          <a:lstStyle/>
          <a:p>
            <a:r>
              <a:rPr lang="en-US" sz="1350" dirty="0"/>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p>
          <a:p>
            <a:endParaRPr lang="en-US" sz="1350" dirty="0"/>
          </a:p>
        </p:txBody>
      </p:sp>
      <p:sp>
        <p:nvSpPr>
          <p:cNvPr id="3" name="Rectangle 2"/>
          <p:cNvSpPr/>
          <p:nvPr/>
        </p:nvSpPr>
        <p:spPr>
          <a:xfrm>
            <a:off x="2064637" y="3463291"/>
            <a:ext cx="4883561" cy="210883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6" name="Picture 1" descr="This work is protected by United States copyright laws and is provided solely for the use of instructors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honor the intended pedagogical purposes and the needs of other instructors who rely on these materials."/>
          <p:cNvPicPr>
            <a:picLocks noChangeAspect="1" noChangeArrowheads="1"/>
          </p:cNvPicPr>
          <p:nvPr/>
        </p:nvPicPr>
        <p:blipFill>
          <a:blip r:embed="rId3" cstate="print"/>
          <a:srcRect/>
          <a:stretch>
            <a:fillRect/>
          </a:stretch>
        </p:blipFill>
        <p:spPr bwMode="auto">
          <a:xfrm>
            <a:off x="1856797" y="3679085"/>
            <a:ext cx="5299242" cy="16946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29682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457200" y="0"/>
            <a:ext cx="8686800" cy="1600200"/>
          </a:xfrm>
        </p:spPr>
        <p:txBody>
          <a:bodyPr>
            <a:normAutofit/>
          </a:bodyPr>
          <a:lstStyle/>
          <a:p>
            <a:pPr>
              <a:defRPr/>
            </a:pPr>
            <a:r>
              <a:rPr lang="en-US" dirty="0"/>
              <a:t>Operating System Fundamentals</a:t>
            </a:r>
            <a:br>
              <a:rPr lang="en-US" dirty="0"/>
            </a:br>
            <a:r>
              <a:rPr lang="en-US" sz="3200" dirty="0"/>
              <a:t>Operating System Basics (1 of 3)</a:t>
            </a:r>
            <a:br>
              <a:rPr lang="en-US" sz="3200" dirty="0"/>
            </a:br>
            <a:r>
              <a:rPr lang="en-US" sz="2000" dirty="0"/>
              <a:t>(Objective 5.1)</a:t>
            </a:r>
            <a:endParaRPr lang="en-US" dirty="0"/>
          </a:p>
        </p:txBody>
      </p:sp>
      <p:sp>
        <p:nvSpPr>
          <p:cNvPr id="67587" name="Rectangle 3"/>
          <p:cNvSpPr>
            <a:spLocks noGrp="1" noChangeArrowheads="1"/>
          </p:cNvSpPr>
          <p:nvPr>
            <p:ph idx="1"/>
          </p:nvPr>
        </p:nvSpPr>
        <p:spPr/>
        <p:txBody>
          <a:bodyPr>
            <a:normAutofit lnSpcReduction="10000"/>
          </a:bodyPr>
          <a:lstStyle/>
          <a:p>
            <a:pPr>
              <a:spcBef>
                <a:spcPts val="0"/>
              </a:spcBef>
              <a:spcAft>
                <a:spcPts val="1800"/>
              </a:spcAft>
            </a:pPr>
            <a:r>
              <a:rPr lang="en-US" dirty="0"/>
              <a:t>Operating system basics</a:t>
            </a:r>
          </a:p>
          <a:p>
            <a:pPr lvl="1">
              <a:spcBef>
                <a:spcPts val="0"/>
              </a:spcBef>
              <a:spcAft>
                <a:spcPts val="1800"/>
              </a:spcAft>
            </a:pPr>
            <a:r>
              <a:rPr lang="en-US" dirty="0"/>
              <a:t>Operating system</a:t>
            </a:r>
          </a:p>
          <a:p>
            <a:pPr lvl="1">
              <a:spcBef>
                <a:spcPts val="0"/>
              </a:spcBef>
              <a:spcAft>
                <a:spcPts val="1800"/>
              </a:spcAft>
            </a:pPr>
            <a:r>
              <a:rPr lang="en-US" dirty="0"/>
              <a:t>Utility programs</a:t>
            </a:r>
          </a:p>
          <a:p>
            <a:pPr>
              <a:spcBef>
                <a:spcPts val="0"/>
              </a:spcBef>
              <a:spcAft>
                <a:spcPts val="1800"/>
              </a:spcAft>
            </a:pPr>
            <a:r>
              <a:rPr lang="en-US" dirty="0"/>
              <a:t>Operating system functions</a:t>
            </a:r>
          </a:p>
          <a:p>
            <a:pPr lvl="1">
              <a:spcBef>
                <a:spcPts val="0"/>
              </a:spcBef>
              <a:spcAft>
                <a:spcPts val="1800"/>
              </a:spcAft>
            </a:pPr>
            <a:r>
              <a:rPr lang="en-US" dirty="0"/>
              <a:t>Manages computer’s hardware</a:t>
            </a:r>
          </a:p>
          <a:p>
            <a:pPr lvl="1">
              <a:spcBef>
                <a:spcPts val="0"/>
              </a:spcBef>
              <a:spcAft>
                <a:spcPts val="1800"/>
              </a:spcAft>
            </a:pPr>
            <a:r>
              <a:rPr lang="en-US" dirty="0"/>
              <a:t>Allows application software to work with CPU</a:t>
            </a:r>
          </a:p>
          <a:p>
            <a:pPr lvl="1">
              <a:spcBef>
                <a:spcPts val="0"/>
              </a:spcBef>
              <a:spcAft>
                <a:spcPts val="1800"/>
              </a:spcAft>
            </a:pPr>
            <a:r>
              <a:rPr lang="en-US" dirty="0"/>
              <a:t>Manage, schedule, coordinate tasks</a:t>
            </a:r>
          </a:p>
        </p:txBody>
      </p:sp>
    </p:spTree>
    <p:extLst>
      <p:ext uri="{BB962C8B-B14F-4D97-AF65-F5344CB8AC3E}">
        <p14:creationId xmlns:p14="http://schemas.microsoft.com/office/powerpoint/2010/main" val="37874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457200" y="0"/>
            <a:ext cx="8686800" cy="1600200"/>
          </a:xfrm>
        </p:spPr>
        <p:txBody>
          <a:bodyPr>
            <a:normAutofit/>
          </a:bodyPr>
          <a:lstStyle/>
          <a:p>
            <a:pPr>
              <a:defRPr/>
            </a:pPr>
            <a:r>
              <a:rPr lang="en-US" dirty="0"/>
              <a:t>Operating System Fundamentals</a:t>
            </a:r>
            <a:br>
              <a:rPr lang="en-US" dirty="0"/>
            </a:br>
            <a:r>
              <a:rPr lang="en-US" sz="3200" dirty="0"/>
              <a:t>Operating System Basics (2 of 3)</a:t>
            </a:r>
            <a:br>
              <a:rPr lang="en-US" sz="3200" dirty="0"/>
            </a:br>
            <a:r>
              <a:rPr lang="en-US" sz="2000" dirty="0"/>
              <a:t>(Objective 5.1)</a:t>
            </a:r>
            <a:endParaRPr lang="en-US" dirty="0"/>
          </a:p>
        </p:txBody>
      </p:sp>
      <p:sp>
        <p:nvSpPr>
          <p:cNvPr id="67587" name="Rectangle 3"/>
          <p:cNvSpPr>
            <a:spLocks noGrp="1" noChangeArrowheads="1"/>
          </p:cNvSpPr>
          <p:nvPr>
            <p:ph idx="1"/>
          </p:nvPr>
        </p:nvSpPr>
        <p:spPr>
          <a:xfrm>
            <a:off x="457200" y="1600200"/>
            <a:ext cx="8229600" cy="4876800"/>
          </a:xfrm>
        </p:spPr>
        <p:txBody>
          <a:bodyPr>
            <a:normAutofit/>
          </a:bodyPr>
          <a:lstStyle/>
          <a:p>
            <a:pPr>
              <a:spcBef>
                <a:spcPts val="0"/>
              </a:spcBef>
              <a:spcAft>
                <a:spcPts val="1800"/>
              </a:spcAft>
            </a:pPr>
            <a:r>
              <a:rPr lang="en-US" dirty="0"/>
              <a:t>User Interface</a:t>
            </a:r>
          </a:p>
          <a:p>
            <a:pPr lvl="1">
              <a:spcBef>
                <a:spcPts val="0"/>
              </a:spcBef>
              <a:spcAft>
                <a:spcPts val="1800"/>
              </a:spcAft>
            </a:pPr>
            <a:r>
              <a:rPr lang="en-US" dirty="0"/>
              <a:t>How user interacts with computer</a:t>
            </a:r>
          </a:p>
          <a:p>
            <a:pPr lvl="1">
              <a:spcBef>
                <a:spcPts val="0"/>
              </a:spcBef>
              <a:spcAft>
                <a:spcPts val="1800"/>
              </a:spcAft>
            </a:pPr>
            <a:r>
              <a:rPr lang="en-US" dirty="0"/>
              <a:t>Desktop, icons, and menus</a:t>
            </a:r>
          </a:p>
          <a:p>
            <a:pPr>
              <a:spcBef>
                <a:spcPts val="0"/>
              </a:spcBef>
              <a:spcAft>
                <a:spcPts val="1800"/>
              </a:spcAft>
            </a:pPr>
            <a:r>
              <a:rPr lang="en-US" dirty="0"/>
              <a:t>Utility Program</a:t>
            </a:r>
          </a:p>
          <a:p>
            <a:pPr lvl="1">
              <a:spcBef>
                <a:spcPts val="0"/>
              </a:spcBef>
              <a:spcAft>
                <a:spcPts val="1800"/>
              </a:spcAft>
            </a:pPr>
            <a:r>
              <a:rPr lang="en-US" dirty="0"/>
              <a:t>Performs general housekeeping tasks</a:t>
            </a:r>
          </a:p>
          <a:p>
            <a:pPr>
              <a:spcBef>
                <a:spcPts val="0"/>
              </a:spcBef>
              <a:spcAft>
                <a:spcPts val="1800"/>
              </a:spcAft>
            </a:pPr>
            <a:r>
              <a:rPr lang="en-US" dirty="0"/>
              <a:t>Multitask</a:t>
            </a:r>
          </a:p>
          <a:p>
            <a:pPr lvl="1">
              <a:spcBef>
                <a:spcPts val="0"/>
              </a:spcBef>
              <a:spcAft>
                <a:spcPts val="1800"/>
              </a:spcAft>
            </a:pPr>
            <a:r>
              <a:rPr lang="en-US" dirty="0"/>
              <a:t>Perform more than one process at a time</a:t>
            </a:r>
          </a:p>
        </p:txBody>
      </p:sp>
    </p:spTree>
    <p:extLst>
      <p:ext uri="{BB962C8B-B14F-4D97-AF65-F5344CB8AC3E}">
        <p14:creationId xmlns:p14="http://schemas.microsoft.com/office/powerpoint/2010/main" val="692646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457200" y="0"/>
            <a:ext cx="8686800" cy="1600200"/>
          </a:xfrm>
        </p:spPr>
        <p:txBody>
          <a:bodyPr>
            <a:normAutofit/>
          </a:bodyPr>
          <a:lstStyle/>
          <a:p>
            <a:pPr eaLnBrk="1" hangingPunct="1">
              <a:defRPr/>
            </a:pPr>
            <a:r>
              <a:rPr lang="en-US" dirty="0"/>
              <a:t>Operating System Fundamentals</a:t>
            </a:r>
            <a:br>
              <a:rPr lang="en-US" dirty="0"/>
            </a:br>
            <a:r>
              <a:rPr lang="en-US" sz="3200" dirty="0"/>
              <a:t>Operating System Basics (3 of 3)</a:t>
            </a:r>
            <a:br>
              <a:rPr lang="en-US" sz="3200" dirty="0"/>
            </a:br>
            <a:r>
              <a:rPr lang="en-US" sz="2000" dirty="0"/>
              <a:t>(Objective 5.1)</a:t>
            </a:r>
            <a:endParaRPr lang="en-US" dirty="0"/>
          </a:p>
        </p:txBody>
      </p:sp>
      <p:pic>
        <p:nvPicPr>
          <p:cNvPr id="4" name="Picture 3" descr="A table shows common operating systems.">
            <a:extLst>
              <a:ext uri="{FF2B5EF4-FFF2-40B4-BE49-F238E27FC236}">
                <a16:creationId xmlns:a16="http://schemas.microsoft.com/office/drawing/2014/main" id="{8975CA38-B96D-4F65-808A-CA600D9985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758" y="1828800"/>
            <a:ext cx="8678756" cy="3962400"/>
          </a:xfrm>
          <a:prstGeom prst="rect">
            <a:avLst/>
          </a:prstGeom>
        </p:spPr>
      </p:pic>
    </p:spTree>
    <p:extLst>
      <p:ext uri="{BB962C8B-B14F-4D97-AF65-F5344CB8AC3E}">
        <p14:creationId xmlns:p14="http://schemas.microsoft.com/office/powerpoint/2010/main" val="3985127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0"/>
            <a:ext cx="8610600" cy="1600200"/>
          </a:xfrm>
        </p:spPr>
        <p:txBody>
          <a:bodyPr>
            <a:normAutofit/>
          </a:bodyPr>
          <a:lstStyle/>
          <a:p>
            <a:r>
              <a:rPr lang="en-US" dirty="0"/>
              <a:t>Understanding System Software</a:t>
            </a:r>
            <a:br>
              <a:rPr lang="en-US" dirty="0"/>
            </a:br>
            <a:r>
              <a:rPr lang="en-US" sz="3200" dirty="0"/>
              <a:t>Operating Systems for Personal Use (1 of 2)</a:t>
            </a:r>
            <a:br>
              <a:rPr lang="en-US" sz="3200" dirty="0"/>
            </a:br>
            <a:r>
              <a:rPr lang="en-US" sz="2000" dirty="0"/>
              <a:t>(Objective 5.2)</a:t>
            </a:r>
            <a:endParaRPr lang="en-US" sz="3000" dirty="0"/>
          </a:p>
        </p:txBody>
      </p:sp>
      <p:sp>
        <p:nvSpPr>
          <p:cNvPr id="6" name="Content Placeholder 5"/>
          <p:cNvSpPr>
            <a:spLocks noGrp="1"/>
          </p:cNvSpPr>
          <p:nvPr>
            <p:ph idx="1"/>
          </p:nvPr>
        </p:nvSpPr>
        <p:spPr>
          <a:xfrm>
            <a:off x="457200" y="1600200"/>
            <a:ext cx="8686799" cy="5257800"/>
          </a:xfrm>
        </p:spPr>
        <p:txBody>
          <a:bodyPr>
            <a:normAutofit lnSpcReduction="10000"/>
          </a:bodyPr>
          <a:lstStyle/>
          <a:p>
            <a:pPr>
              <a:lnSpc>
                <a:spcPct val="110000"/>
              </a:lnSpc>
              <a:spcBef>
                <a:spcPts val="0"/>
              </a:spcBef>
              <a:spcAft>
                <a:spcPts val="300"/>
              </a:spcAft>
            </a:pPr>
            <a:r>
              <a:rPr lang="en-US" dirty="0"/>
              <a:t>Top three for personal computers</a:t>
            </a:r>
          </a:p>
          <a:p>
            <a:pPr lvl="1">
              <a:lnSpc>
                <a:spcPct val="110000"/>
              </a:lnSpc>
              <a:spcBef>
                <a:spcPts val="0"/>
              </a:spcBef>
              <a:spcAft>
                <a:spcPts val="300"/>
              </a:spcAft>
            </a:pPr>
            <a:r>
              <a:rPr lang="en-US" dirty="0"/>
              <a:t>Windows</a:t>
            </a:r>
          </a:p>
          <a:p>
            <a:pPr lvl="1">
              <a:lnSpc>
                <a:spcPct val="110000"/>
              </a:lnSpc>
              <a:spcBef>
                <a:spcPts val="0"/>
              </a:spcBef>
              <a:spcAft>
                <a:spcPts val="300"/>
              </a:spcAft>
            </a:pPr>
            <a:r>
              <a:rPr lang="en-US" dirty="0"/>
              <a:t>macOS</a:t>
            </a:r>
          </a:p>
          <a:p>
            <a:pPr lvl="1">
              <a:lnSpc>
                <a:spcPct val="110000"/>
              </a:lnSpc>
              <a:spcBef>
                <a:spcPts val="0"/>
              </a:spcBef>
              <a:spcAft>
                <a:spcPts val="300"/>
              </a:spcAft>
            </a:pPr>
            <a:r>
              <a:rPr lang="en-US" dirty="0"/>
              <a:t>Linux</a:t>
            </a:r>
          </a:p>
          <a:p>
            <a:pPr>
              <a:lnSpc>
                <a:spcPct val="110000"/>
              </a:lnSpc>
              <a:spcBef>
                <a:spcPts val="0"/>
              </a:spcBef>
              <a:spcAft>
                <a:spcPts val="300"/>
              </a:spcAft>
            </a:pPr>
            <a:r>
              <a:rPr lang="en-US" dirty="0"/>
              <a:t>Mobile OS</a:t>
            </a:r>
          </a:p>
          <a:p>
            <a:pPr lvl="1">
              <a:lnSpc>
                <a:spcPct val="110000"/>
              </a:lnSpc>
              <a:spcBef>
                <a:spcPts val="0"/>
              </a:spcBef>
              <a:spcAft>
                <a:spcPts val="300"/>
              </a:spcAft>
            </a:pPr>
            <a:r>
              <a:rPr lang="en-US" dirty="0"/>
              <a:t>Android</a:t>
            </a:r>
          </a:p>
          <a:p>
            <a:pPr lvl="1">
              <a:lnSpc>
                <a:spcPct val="110000"/>
              </a:lnSpc>
              <a:spcBef>
                <a:spcPts val="0"/>
              </a:spcBef>
              <a:spcAft>
                <a:spcPts val="300"/>
              </a:spcAft>
            </a:pPr>
            <a:r>
              <a:rPr lang="en-US" dirty="0"/>
              <a:t>iOS</a:t>
            </a:r>
          </a:p>
          <a:p>
            <a:pPr lvl="1">
              <a:lnSpc>
                <a:spcPct val="110000"/>
              </a:lnSpc>
              <a:spcBef>
                <a:spcPts val="0"/>
              </a:spcBef>
              <a:spcAft>
                <a:spcPts val="300"/>
              </a:spcAft>
            </a:pPr>
            <a:r>
              <a:rPr lang="en-US" dirty="0"/>
              <a:t>Windows</a:t>
            </a:r>
          </a:p>
          <a:p>
            <a:pPr>
              <a:lnSpc>
                <a:spcPct val="110000"/>
              </a:lnSpc>
              <a:spcBef>
                <a:spcPts val="0"/>
              </a:spcBef>
              <a:spcAft>
                <a:spcPts val="300"/>
              </a:spcAft>
            </a:pPr>
            <a:r>
              <a:rPr lang="en-US" dirty="0"/>
              <a:t>Web-based</a:t>
            </a:r>
          </a:p>
          <a:p>
            <a:pPr lvl="1">
              <a:lnSpc>
                <a:spcPct val="110000"/>
              </a:lnSpc>
              <a:spcBef>
                <a:spcPts val="0"/>
              </a:spcBef>
              <a:spcAft>
                <a:spcPts val="300"/>
              </a:spcAft>
            </a:pPr>
            <a:r>
              <a:rPr lang="en-US" dirty="0"/>
              <a:t>Google Chrome OS</a:t>
            </a:r>
          </a:p>
        </p:txBody>
      </p:sp>
      <p:pic>
        <p:nvPicPr>
          <p:cNvPr id="4" name="Picture 3" descr="A photo displays the Google Chrome page on a laptop and mobile.">
            <a:extLst>
              <a:ext uri="{FF2B5EF4-FFF2-40B4-BE49-F238E27FC236}">
                <a16:creationId xmlns:a16="http://schemas.microsoft.com/office/drawing/2014/main" id="{F0539E08-6200-4557-8779-A8EEAF0C0E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800" y="2209800"/>
            <a:ext cx="4627392" cy="3505200"/>
          </a:xfrm>
          <a:prstGeom prst="rect">
            <a:avLst/>
          </a:prstGeom>
        </p:spPr>
      </p:pic>
    </p:spTree>
    <p:extLst>
      <p:ext uri="{BB962C8B-B14F-4D97-AF65-F5344CB8AC3E}">
        <p14:creationId xmlns:p14="http://schemas.microsoft.com/office/powerpoint/2010/main" val="1500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0"/>
            <a:ext cx="8610600" cy="1600200"/>
          </a:xfrm>
        </p:spPr>
        <p:txBody>
          <a:bodyPr>
            <a:normAutofit/>
          </a:bodyPr>
          <a:lstStyle/>
          <a:p>
            <a:r>
              <a:rPr lang="en-US" dirty="0"/>
              <a:t>Understanding System Software</a:t>
            </a:r>
            <a:br>
              <a:rPr lang="en-US" dirty="0"/>
            </a:br>
            <a:r>
              <a:rPr lang="en-US" sz="3200" dirty="0"/>
              <a:t>Operating Systems for Personal Use (2 of 2)</a:t>
            </a:r>
            <a:br>
              <a:rPr lang="en-US" sz="3200" dirty="0"/>
            </a:br>
            <a:r>
              <a:rPr lang="en-US" sz="2000" dirty="0"/>
              <a:t>(Objective 5.2)</a:t>
            </a:r>
            <a:endParaRPr lang="en-US" sz="3000" dirty="0"/>
          </a:p>
        </p:txBody>
      </p:sp>
      <p:sp>
        <p:nvSpPr>
          <p:cNvPr id="6" name="Content Placeholder 5"/>
          <p:cNvSpPr>
            <a:spLocks noGrp="1"/>
          </p:cNvSpPr>
          <p:nvPr>
            <p:ph idx="1"/>
          </p:nvPr>
        </p:nvSpPr>
        <p:spPr>
          <a:xfrm>
            <a:off x="457200" y="1600200"/>
            <a:ext cx="8686799" cy="5257800"/>
          </a:xfrm>
        </p:spPr>
        <p:txBody>
          <a:bodyPr>
            <a:normAutofit/>
          </a:bodyPr>
          <a:lstStyle/>
          <a:p>
            <a:pPr>
              <a:spcBef>
                <a:spcPts val="0"/>
              </a:spcBef>
              <a:spcAft>
                <a:spcPts val="1200"/>
              </a:spcAft>
            </a:pPr>
            <a:r>
              <a:rPr lang="en-US" dirty="0"/>
              <a:t>Linux</a:t>
            </a:r>
          </a:p>
          <a:p>
            <a:pPr lvl="1">
              <a:spcBef>
                <a:spcPts val="0"/>
              </a:spcBef>
              <a:spcAft>
                <a:spcPts val="1200"/>
              </a:spcAft>
            </a:pPr>
            <a:r>
              <a:rPr lang="en-US" dirty="0"/>
              <a:t>Open source</a:t>
            </a:r>
          </a:p>
          <a:p>
            <a:pPr lvl="1">
              <a:spcBef>
                <a:spcPts val="0"/>
              </a:spcBef>
              <a:spcAft>
                <a:spcPts val="1200"/>
              </a:spcAft>
            </a:pPr>
            <a:r>
              <a:rPr lang="en-US" dirty="0"/>
              <a:t>Personal computers</a:t>
            </a:r>
          </a:p>
          <a:p>
            <a:pPr lvl="1">
              <a:spcBef>
                <a:spcPts val="0"/>
              </a:spcBef>
              <a:spcAft>
                <a:spcPts val="1200"/>
              </a:spcAft>
            </a:pPr>
            <a:r>
              <a:rPr lang="en-US" dirty="0"/>
              <a:t>Web servers</a:t>
            </a:r>
          </a:p>
          <a:p>
            <a:pPr lvl="1">
              <a:spcBef>
                <a:spcPts val="0"/>
              </a:spcBef>
              <a:spcAft>
                <a:spcPts val="1200"/>
              </a:spcAft>
            </a:pPr>
            <a:r>
              <a:rPr lang="en-US" dirty="0"/>
              <a:t>Distributions (Distros)</a:t>
            </a:r>
          </a:p>
          <a:p>
            <a:pPr>
              <a:spcBef>
                <a:spcPts val="0"/>
              </a:spcBef>
              <a:spcAft>
                <a:spcPts val="1200"/>
              </a:spcAft>
            </a:pPr>
            <a:r>
              <a:rPr lang="en-US" dirty="0"/>
              <a:t>Platform</a:t>
            </a:r>
          </a:p>
          <a:p>
            <a:pPr>
              <a:spcBef>
                <a:spcPts val="0"/>
              </a:spcBef>
              <a:spcAft>
                <a:spcPts val="1200"/>
              </a:spcAft>
            </a:pPr>
            <a:r>
              <a:rPr lang="en-US" dirty="0"/>
              <a:t>Upgrade OS decision?</a:t>
            </a:r>
          </a:p>
        </p:txBody>
      </p:sp>
    </p:spTree>
    <p:extLst>
      <p:ext uri="{BB962C8B-B14F-4D97-AF65-F5344CB8AC3E}">
        <p14:creationId xmlns:p14="http://schemas.microsoft.com/office/powerpoint/2010/main" val="408320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0"/>
            <a:ext cx="8686800" cy="1600200"/>
          </a:xfrm>
        </p:spPr>
        <p:txBody>
          <a:bodyPr>
            <a:normAutofit fontScale="90000"/>
          </a:bodyPr>
          <a:lstStyle/>
          <a:p>
            <a:r>
              <a:rPr lang="en-US" sz="3800" dirty="0"/>
              <a:t>Understanding System Software</a:t>
            </a:r>
            <a:br>
              <a:rPr lang="en-US" dirty="0"/>
            </a:br>
            <a:r>
              <a:rPr lang="en-US" sz="2700" dirty="0"/>
              <a:t>Operating Systems for Machinery, Networks, and Business</a:t>
            </a:r>
            <a:br>
              <a:rPr lang="en-US" sz="3200" dirty="0"/>
            </a:br>
            <a:r>
              <a:rPr lang="en-US" sz="2200" dirty="0"/>
              <a:t>(Objective 5.3)</a:t>
            </a:r>
            <a:endParaRPr lang="en-US" sz="3000" dirty="0"/>
          </a:p>
        </p:txBody>
      </p:sp>
      <p:sp>
        <p:nvSpPr>
          <p:cNvPr id="6" name="Content Placeholder 5"/>
          <p:cNvSpPr>
            <a:spLocks noGrp="1"/>
          </p:cNvSpPr>
          <p:nvPr>
            <p:ph idx="1"/>
          </p:nvPr>
        </p:nvSpPr>
        <p:spPr>
          <a:xfrm>
            <a:off x="457201" y="1600200"/>
            <a:ext cx="5867400" cy="5257800"/>
          </a:xfrm>
        </p:spPr>
        <p:txBody>
          <a:bodyPr>
            <a:normAutofit/>
          </a:bodyPr>
          <a:lstStyle/>
          <a:p>
            <a:pPr>
              <a:spcBef>
                <a:spcPts val="0"/>
              </a:spcBef>
              <a:spcAft>
                <a:spcPts val="600"/>
              </a:spcAft>
            </a:pPr>
            <a:r>
              <a:rPr lang="en-US" dirty="0"/>
              <a:t>Real-Time OS (RTOS)</a:t>
            </a:r>
          </a:p>
          <a:p>
            <a:pPr lvl="1">
              <a:spcBef>
                <a:spcPts val="0"/>
              </a:spcBef>
              <a:spcAft>
                <a:spcPts val="600"/>
              </a:spcAft>
            </a:pPr>
            <a:r>
              <a:rPr lang="en-US" dirty="0"/>
              <a:t>Machine that performs repetitive series of specific tasks in precise time</a:t>
            </a:r>
          </a:p>
          <a:p>
            <a:pPr>
              <a:spcBef>
                <a:spcPts val="0"/>
              </a:spcBef>
              <a:spcAft>
                <a:spcPts val="600"/>
              </a:spcAft>
            </a:pPr>
            <a:r>
              <a:rPr lang="en-US" dirty="0"/>
              <a:t>Multiuser Operating System</a:t>
            </a:r>
          </a:p>
          <a:p>
            <a:pPr lvl="1">
              <a:spcBef>
                <a:spcPts val="0"/>
              </a:spcBef>
              <a:spcAft>
                <a:spcPts val="600"/>
              </a:spcAft>
            </a:pPr>
            <a:r>
              <a:rPr lang="en-US" dirty="0"/>
              <a:t>Known as network OS</a:t>
            </a:r>
          </a:p>
          <a:p>
            <a:pPr lvl="1">
              <a:spcBef>
                <a:spcPts val="0"/>
              </a:spcBef>
              <a:spcAft>
                <a:spcPts val="600"/>
              </a:spcAft>
            </a:pPr>
            <a:r>
              <a:rPr lang="en-US" dirty="0"/>
              <a:t>Allows multiple users access</a:t>
            </a:r>
          </a:p>
          <a:p>
            <a:pPr lvl="1">
              <a:spcBef>
                <a:spcPts val="0"/>
              </a:spcBef>
              <a:spcAft>
                <a:spcPts val="600"/>
              </a:spcAft>
            </a:pPr>
            <a:r>
              <a:rPr lang="en-US" dirty="0"/>
              <a:t>to the computer at the same time</a:t>
            </a:r>
          </a:p>
          <a:p>
            <a:pPr lvl="1">
              <a:spcBef>
                <a:spcPts val="0"/>
              </a:spcBef>
              <a:spcAft>
                <a:spcPts val="600"/>
              </a:spcAft>
            </a:pPr>
            <a:r>
              <a:rPr lang="en-US" dirty="0"/>
              <a:t>Unix</a:t>
            </a:r>
          </a:p>
        </p:txBody>
      </p:sp>
      <p:pic>
        <p:nvPicPr>
          <p:cNvPr id="4" name="Picture 3" descr="A set of four photos display computer operating systems used in a TV sky camera outdoors, car, medical equipment, and a point of sale machine.">
            <a:extLst>
              <a:ext uri="{FF2B5EF4-FFF2-40B4-BE49-F238E27FC236}">
                <a16:creationId xmlns:a16="http://schemas.microsoft.com/office/drawing/2014/main" id="{04D38161-F254-4C95-B9FF-FBFA4CDD76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7400" y="1659436"/>
            <a:ext cx="3201925" cy="3081928"/>
          </a:xfrm>
          <a:prstGeom prst="rect">
            <a:avLst/>
          </a:prstGeom>
        </p:spPr>
      </p:pic>
    </p:spTree>
    <p:extLst>
      <p:ext uri="{BB962C8B-B14F-4D97-AF65-F5344CB8AC3E}">
        <p14:creationId xmlns:p14="http://schemas.microsoft.com/office/powerpoint/2010/main" val="3439934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ecturePPT_Template_USHE_12May2017.pptx  -  Read-Only" id="{22597553-630D-4F83-8E81-ADE98E8457F1}" vid="{1F83AEAC-0AA2-4812-95B6-E943621B11E8}"/>
    </a:ext>
  </a:extLst>
</a:theme>
</file>

<file path=ppt/theme/theme2.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LecturePPT_Template_USHE_12May2017</Template>
  <TotalTime>0</TotalTime>
  <Words>2710</Words>
  <Application>Microsoft Office PowerPoint</Application>
  <PresentationFormat>On-screen Show (4:3)</PresentationFormat>
  <Paragraphs>310</Paragraphs>
  <Slides>31</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Arial Narrow</vt:lpstr>
      <vt:lpstr>Noto Sans Symbols</vt:lpstr>
      <vt:lpstr>Times New Roman</vt:lpstr>
      <vt:lpstr>Verdana</vt:lpstr>
      <vt:lpstr>508 Lecture</vt:lpstr>
      <vt:lpstr>Technology in Action</vt:lpstr>
      <vt:lpstr>Learning Objectives (1 of 2)</vt:lpstr>
      <vt:lpstr>Learning Objectives (2 of 2)</vt:lpstr>
      <vt:lpstr>Operating System Fundamentals Operating System Basics (1 of 3) (Objective 5.1)</vt:lpstr>
      <vt:lpstr>Operating System Fundamentals Operating System Basics (2 of 3) (Objective 5.1)</vt:lpstr>
      <vt:lpstr>Operating System Fundamentals Operating System Basics (3 of 3) (Objective 5.1)</vt:lpstr>
      <vt:lpstr>Understanding System Software Operating Systems for Personal Use (1 of 2) (Objective 5.2)</vt:lpstr>
      <vt:lpstr>Understanding System Software Operating Systems for Personal Use (2 of 2) (Objective 5.2)</vt:lpstr>
      <vt:lpstr>Understanding System Software Operating Systems for Machinery, Networks, and Business (Objective 5.3)</vt:lpstr>
      <vt:lpstr>What the Operating System Does The User Interface (1 of 2) (Objective 5.4)</vt:lpstr>
      <vt:lpstr>What the Operating System Does The User Interface (2 of 2) (Objective 5.4)</vt:lpstr>
      <vt:lpstr>What the Operating System Does Hardware Coordination (1 of 3) (Objective 5.5)</vt:lpstr>
      <vt:lpstr>What the Operating System Does Hardware Coordination (2 of 3) (Objective 5.5)</vt:lpstr>
      <vt:lpstr>What the Operating System Does Hardware Coordination (3 of 3) (Objective 5.5)</vt:lpstr>
      <vt:lpstr>What the Operating System Does Software Application Coordination (Objective 5.6)</vt:lpstr>
      <vt:lpstr>Starting Your Computer The Boot Process (1 of 2) (Objective 5.7)</vt:lpstr>
      <vt:lpstr>Starting Your Computer The Boot Process (2 of 2) (Objective 5.7)</vt:lpstr>
      <vt:lpstr>The Windows Interface Using Windows 10 (1 of 3) (Objective 5.8)</vt:lpstr>
      <vt:lpstr>The Windows Interface Using Windows 10 (2 of 3) (Objective 5.8)</vt:lpstr>
      <vt:lpstr>The Windows Interface Using Windows 10 (3 of 3) (Objective 5.8)</vt:lpstr>
      <vt:lpstr>File Management Organizing Your Files (1 of 6) (Objective 5.9)</vt:lpstr>
      <vt:lpstr>File Management Organizing Your Files (2 of 6) (Objective 5.9)</vt:lpstr>
      <vt:lpstr>File Management Organizing Your Files (3 of 6) (Objective 5.9)</vt:lpstr>
      <vt:lpstr>File Management Organizing Your Files (4 of 6) (Objective 5.9)</vt:lpstr>
      <vt:lpstr>File Management Organizing Your Files (5 of 6) (Objective 5.9)</vt:lpstr>
      <vt:lpstr>File Management Organizing Your Files (6 of 6) (Objective 5.9)</vt:lpstr>
      <vt:lpstr>Utility Programs (Objective 5.10)</vt:lpstr>
      <vt:lpstr>Utility Programs Windows Administrative Utilities (1 of 3) (Objective 5.10)</vt:lpstr>
      <vt:lpstr>Utility Programs Windows Administrative Utilities (2 of 3) (Objective 5.10)</vt:lpstr>
      <vt:lpstr>Utility Programs Windows Administrative Utilities (3 of 3) (Objective 5.10)</vt:lpstr>
      <vt:lpstr>Copyright</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Technology in Action 15e</dc:title>
  <dc:subject>Chapter 5</dc:subject>
  <dc:creator/>
  <cp:lastModifiedBy/>
  <cp:revision>1</cp:revision>
  <dcterms:created xsi:type="dcterms:W3CDTF">2017-01-24T02:43:43Z</dcterms:created>
  <dcterms:modified xsi:type="dcterms:W3CDTF">2018-03-30T15:11:29Z</dcterms:modified>
</cp:coreProperties>
</file>